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6" roundtripDataSignature="AMtx7mjx2107MuarQyH86DgZPmiWV8y8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 lo largo de esta hora os vamos a explicar como se realiza el control de calidad de las lecturas que se han obtenido en el secuenciador y como hay que procesarlas antes de poder empezar con el análisis que os interesa.</a:t>
            </a:r>
            <a:endParaRPr/>
          </a:p>
        </p:txBody>
      </p:sp>
      <p:sp>
        <p:nvSpPr>
          <p:cNvPr id="101" name="Google Shape;10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Vamos a ver aquí un ejemplo de como se transforma este valor Phred en código ASCII.</a:t>
            </a:r>
            <a:endParaRPr/>
          </a:p>
          <a:p>
            <a:pPr indent="-171450" lvl="0" marL="171450" rtl="0" algn="l">
              <a:spcBef>
                <a:spcPts val="0"/>
              </a:spcBef>
              <a:spcAft>
                <a:spcPts val="0"/>
              </a:spcAft>
              <a:buClr>
                <a:schemeClr val="dk1"/>
              </a:buClr>
              <a:buSzPts val="1200"/>
              <a:buFont typeface="Arial"/>
              <a:buChar char="•"/>
            </a:pPr>
            <a:r>
              <a:rPr lang="es-ES"/>
              <a:t>Para la base A a la que se le ha asignado la calidad de I latina mayúscula, el secuenciador, por la intensidad luminosa predice que la probabilidad de error de esa base es de 0.0001 (es decir, uno entre 10.000), así que si utilizamos la función que nos calcula la calidad Phred que os hemos enseñado antes, la calidad Phred de esta posición es de 40. Como sabemos que es un Illumina moderno y estos están en formato Phred+33, el código ASCII de esa calidad es el número 73 que si lo buscamos en la tabla anterior se corresponde con la I latina mayúscula.</a:t>
            </a:r>
            <a:endParaRPr/>
          </a:p>
          <a:p>
            <a:pPr indent="-171450" lvl="1" marL="628650" rtl="0" algn="l">
              <a:spcBef>
                <a:spcPts val="0"/>
              </a:spcBef>
              <a:spcAft>
                <a:spcPts val="0"/>
              </a:spcAft>
              <a:buClr>
                <a:schemeClr val="dk1"/>
              </a:buClr>
              <a:buSzPts val="1200"/>
              <a:buFont typeface="Arial"/>
              <a:buChar char="•"/>
            </a:pPr>
            <a:r>
              <a:rPr lang="es-ES"/>
              <a:t>En este caso, si utilizásemos el valor Phred para medir la calidad, en esta base nos ocuparía dos bits, porque tiene dos caracteres, el 4 y el 0. De esta forma, al usar la I latina mayúscula estamos almacenando la misma información pero en un solo bit.</a:t>
            </a:r>
            <a:endParaRPr/>
          </a:p>
          <a:p>
            <a:pPr indent="-171450" lvl="0" marL="171450" rtl="0" algn="l">
              <a:spcBef>
                <a:spcPts val="0"/>
              </a:spcBef>
              <a:spcAft>
                <a:spcPts val="0"/>
              </a:spcAft>
              <a:buClr>
                <a:schemeClr val="dk1"/>
              </a:buClr>
              <a:buSzPts val="1200"/>
              <a:buFont typeface="Arial"/>
              <a:buChar char="•"/>
            </a:pPr>
            <a:r>
              <a:rPr lang="es-ES"/>
              <a:t>Para la base T que se ha secuenciado con una calidad con cierre de interrogación. El secuenciador ha obtenido una probabilidad de error en esa base de 0.001, que con la fórmula de la calidad Phred se correspondería con el valor 30, que ocupa dos bits, el carácter 3 y el carácter 0. Esto en formato Phred+33 se corresponde con el valor 63 que en código ASCII se corresponde como vemos en la tabla anterior con el símbolo de cierre de interrogación.</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s-ES"/>
              <a:t>Por lo que, si tenemos el valor de cierre de exclamación tenemos el valor más bajo de calidad Phred, el cero y con la I latina mayúscula el valor máximo de Phred score que es 40.</a:t>
            </a:r>
            <a:endParaRPr/>
          </a:p>
          <a:p>
            <a:pPr indent="0" lvl="0" marL="0" rtl="0" algn="l">
              <a:spcBef>
                <a:spcPts val="0"/>
              </a:spcBef>
              <a:spcAft>
                <a:spcPts val="0"/>
              </a:spcAft>
              <a:buNone/>
            </a:pPr>
            <a:r>
              <a:t/>
            </a:r>
            <a:endParaRPr/>
          </a:p>
        </p:txBody>
      </p:sp>
      <p:sp>
        <p:nvSpPr>
          <p:cNvPr id="257" name="Google Shape;25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Ahora pasamos a la tasa de error en Nanopore. Como ya sabéis, en nanopore, las moléculas pasan por un poro, que experimenta un cambio de voltaje y ese cambio de voltaje se registra por el seciuenciador minION.</a:t>
            </a:r>
            <a:endParaRPr/>
          </a:p>
        </p:txBody>
      </p:sp>
      <p:sp>
        <p:nvSpPr>
          <p:cNvPr id="279" name="Google Shape;27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Esta información se almacena en unos ficheros de tipo FAST5. Él propio nanopore va a separar los archivos fast5 en fast5 pass y fast5 fail en función de la probabilidad de error en la secuenciación de cada lectura, de forma que perderemos lecturas enteras porque algún poro determinado pudiera estar deteriorado durante la secuenciación de una lectura.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Estos fast5 se analizan con un software llamado Guppy que hace el base calling hasta obtener los archivos fastq de las lecturas de nanopore con los índices de calidad</a:t>
            </a:r>
            <a:endParaRPr/>
          </a:p>
        </p:txBody>
      </p:sp>
      <p:sp>
        <p:nvSpPr>
          <p:cNvPr id="290" name="Google Shape;29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que en el caso de nanopore, lo que vamos a hacer es seleccionar directamente las lecturas pass, de forma que aunque el análisis de calidad de las lecturas con FastQC nos diga que no están bien, podremos fiarnos de esas lecturas.</a:t>
            </a:r>
            <a:endParaRPr/>
          </a:p>
        </p:txBody>
      </p:sp>
      <p:sp>
        <p:nvSpPr>
          <p:cNvPr id="313" name="Google Shape;31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Un problema con el nanopore, es que tiene una tasa de error muy elevada, que se solventa por el hecho de que la profundidad de secuenciación es extremadamente alta. Esta elevada tasa de error se refleja en unos indices de calidad generalmente bajos, lo que en el caso de Nanopore, no significa que se haya secuencido mal, sino que los datos de nanopore no siguen la distribución del phred scrore esperado con Illumina. </a:t>
            </a:r>
            <a:endParaRPr/>
          </a:p>
          <a:p>
            <a:pPr indent="0" lvl="0" marL="0" rtl="0" algn="l">
              <a:spcBef>
                <a:spcPts val="0"/>
              </a:spcBef>
              <a:spcAft>
                <a:spcPts val="0"/>
              </a:spcAft>
              <a:buNone/>
            </a:pPr>
            <a:r>
              <a:rPr lang="es-ES"/>
              <a:t>Dependiendo del análisis que queramos hacer, nos valdrá con haber seleccionado solo las lecturas pass, pero también se pueden hacer filtros de calidad adicionales.</a:t>
            </a:r>
            <a:endParaRPr/>
          </a:p>
        </p:txBody>
      </p:sp>
      <p:sp>
        <p:nvSpPr>
          <p:cNvPr id="337" name="Google Shape;33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Estos archivos .fastq además de la secuencia de nucleótidos y de los valores de calidad tenemos la cabecera, que va antes de la secuencia y empieza siempre por arroba. La cabecera o header contiene diferentes campos separados por dos puntos “:” que básicamente nos van a servir para ubicar la lectura en su contexto de secuenciación.</a:t>
            </a:r>
            <a:endParaRPr/>
          </a:p>
          <a:p>
            <a:pPr indent="-228600" lvl="0" marL="228600" rtl="0" algn="l">
              <a:spcBef>
                <a:spcPts val="0"/>
              </a:spcBef>
              <a:spcAft>
                <a:spcPts val="0"/>
              </a:spcAft>
              <a:buClr>
                <a:schemeClr val="dk1"/>
              </a:buClr>
              <a:buSzPts val="1200"/>
              <a:buFont typeface="Calibri"/>
              <a:buAutoNum type="arabicPeriod"/>
            </a:pPr>
            <a:r>
              <a:rPr lang="es-ES"/>
              <a:t>El primero es el identificador único del secuenciador.</a:t>
            </a:r>
            <a:endParaRPr/>
          </a:p>
          <a:p>
            <a:pPr indent="-228600" lvl="0" marL="228600" rtl="0" algn="l">
              <a:spcBef>
                <a:spcPts val="0"/>
              </a:spcBef>
              <a:spcAft>
                <a:spcPts val="0"/>
              </a:spcAft>
              <a:buClr>
                <a:schemeClr val="dk1"/>
              </a:buClr>
              <a:buSzPts val="1200"/>
              <a:buFont typeface="Calibri"/>
              <a:buAutoNum type="arabicPeriod"/>
            </a:pPr>
            <a:r>
              <a:rPr lang="es-ES"/>
              <a:t>El segundo es el identificador de carrera.</a:t>
            </a:r>
            <a:endParaRPr/>
          </a:p>
          <a:p>
            <a:pPr indent="-228600" lvl="0" marL="228600" rtl="0" algn="l">
              <a:spcBef>
                <a:spcPts val="0"/>
              </a:spcBef>
              <a:spcAft>
                <a:spcPts val="0"/>
              </a:spcAft>
              <a:buClr>
                <a:schemeClr val="dk1"/>
              </a:buClr>
              <a:buSzPts val="1200"/>
              <a:buFont typeface="Calibri"/>
              <a:buAutoNum type="arabicPeriod"/>
            </a:pPr>
            <a:r>
              <a:rPr lang="es-ES"/>
              <a:t>El tercero es el identificador de la celda de flujo</a:t>
            </a:r>
            <a:endParaRPr/>
          </a:p>
          <a:p>
            <a:pPr indent="-228600" lvl="0" marL="228600" rtl="0" algn="l">
              <a:spcBef>
                <a:spcPts val="0"/>
              </a:spcBef>
              <a:spcAft>
                <a:spcPts val="0"/>
              </a:spcAft>
              <a:buClr>
                <a:schemeClr val="dk1"/>
              </a:buClr>
              <a:buSzPts val="1200"/>
              <a:buFont typeface="Calibri"/>
              <a:buAutoNum type="arabicPeriod"/>
            </a:pPr>
            <a:r>
              <a:rPr lang="es-ES"/>
              <a:t>El cuarto es el indicador del carril de la celda de flujo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s-ES"/>
              <a:t>El tercero es el numero de cuadro en el carril de la celda de flujo</a:t>
            </a:r>
            <a:endParaRPr/>
          </a:p>
          <a:p>
            <a:pPr indent="-228600" lvl="0" marL="228600" rtl="0" algn="l">
              <a:spcBef>
                <a:spcPts val="0"/>
              </a:spcBef>
              <a:spcAft>
                <a:spcPts val="0"/>
              </a:spcAft>
              <a:buClr>
                <a:schemeClr val="dk1"/>
              </a:buClr>
              <a:buSzPts val="1200"/>
              <a:buFont typeface="Calibri"/>
              <a:buAutoNum type="arabicPeriod"/>
            </a:pPr>
            <a:r>
              <a:rPr lang="es-ES"/>
              <a:t>El cuarto es la coordenada en el eje X del cluster en el cuadrito</a:t>
            </a:r>
            <a:endParaRPr/>
          </a:p>
          <a:p>
            <a:pPr indent="-228600" lvl="0" marL="228600" rtl="0" algn="l">
              <a:spcBef>
                <a:spcPts val="0"/>
              </a:spcBef>
              <a:spcAft>
                <a:spcPts val="0"/>
              </a:spcAft>
              <a:buClr>
                <a:schemeClr val="dk1"/>
              </a:buClr>
              <a:buSzPts val="1200"/>
              <a:buFont typeface="Calibri"/>
              <a:buAutoNum type="arabicPeriod"/>
            </a:pPr>
            <a:r>
              <a:rPr lang="es-ES"/>
              <a:t>El quinto son las coordenadas en el eje Y del cluster en el cuadrito</a:t>
            </a:r>
            <a:endParaRPr/>
          </a:p>
          <a:p>
            <a:pPr indent="-228600" lvl="0" marL="228600" rtl="0" algn="l">
              <a:spcBef>
                <a:spcPts val="0"/>
              </a:spcBef>
              <a:spcAft>
                <a:spcPts val="0"/>
              </a:spcAft>
              <a:buClr>
                <a:schemeClr val="dk1"/>
              </a:buClr>
              <a:buSzPts val="1200"/>
              <a:buFont typeface="Calibri"/>
              <a:buAutoNum type="arabicPeriod"/>
            </a:pPr>
            <a:r>
              <a:rPr lang="es-ES"/>
              <a:t>El sexto indica a que miembro del par R1 o R2 corresponde la lectura en el caso de que se haya hecho una secuenciación pair-end. Si es single end o no pone nada o pone un 1.</a:t>
            </a:r>
            <a:endParaRPr/>
          </a:p>
          <a:p>
            <a:pPr indent="-228600" lvl="0" marL="228600" rtl="0" algn="l">
              <a:spcBef>
                <a:spcPts val="0"/>
              </a:spcBef>
              <a:spcAft>
                <a:spcPts val="0"/>
              </a:spcAft>
              <a:buClr>
                <a:schemeClr val="dk1"/>
              </a:buClr>
              <a:buSzPts val="1200"/>
              <a:buFont typeface="Calibri"/>
              <a:buAutoNum type="arabicPeriod"/>
            </a:pPr>
            <a:r>
              <a:rPr lang="es-ES"/>
              <a:t>El séptimo indica si la lectura no pasa el filtro de illumina, si pone N es que pasa el filtro que son las que nos llegan a nosotros.</a:t>
            </a:r>
            <a:endParaRPr/>
          </a:p>
          <a:p>
            <a:pPr indent="-228600" lvl="0" marL="228600" rtl="0" algn="l">
              <a:spcBef>
                <a:spcPts val="0"/>
              </a:spcBef>
              <a:spcAft>
                <a:spcPts val="0"/>
              </a:spcAft>
              <a:buClr>
                <a:schemeClr val="dk1"/>
              </a:buClr>
              <a:buSzPts val="1200"/>
              <a:buFont typeface="Calibri"/>
              <a:buAutoNum type="arabicPeriod"/>
            </a:pPr>
            <a:r>
              <a:rPr lang="es-ES"/>
              <a:t> El octavo indica si hay control de bits</a:t>
            </a:r>
            <a:endParaRPr/>
          </a:p>
          <a:p>
            <a:pPr indent="-228600" lvl="0" marL="228600" rtl="0" algn="l">
              <a:spcBef>
                <a:spcPts val="0"/>
              </a:spcBef>
              <a:spcAft>
                <a:spcPts val="0"/>
              </a:spcAft>
              <a:buClr>
                <a:schemeClr val="dk1"/>
              </a:buClr>
              <a:buSzPts val="1200"/>
              <a:buFont typeface="Calibri"/>
              <a:buAutoNum type="arabicPeriod"/>
            </a:pPr>
            <a:r>
              <a:rPr lang="es-ES"/>
              <a:t>El noveno es el número del índice para una secuenciación multiplexada.</a:t>
            </a:r>
            <a:endParaRPr/>
          </a:p>
        </p:txBody>
      </p:sp>
      <p:sp>
        <p:nvSpPr>
          <p:cNvPr id="348" name="Google Shape;34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Aquí tenemos un ejemplo de cabeceras de secuenciación con datos reales.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Después de la cabecera tenemos la secuencia de nucleótidos, después una línea con un + a modo de separador nada más y después la línea de la calidad.</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Los iconos más raros indican una calidad mala y las letras mayúsculas se corresponden con una calidad buena.</a:t>
            </a:r>
            <a:endParaRPr/>
          </a:p>
          <a:p>
            <a:pPr indent="0" lvl="0" marL="0" rtl="0" algn="l">
              <a:spcBef>
                <a:spcPts val="0"/>
              </a:spcBef>
              <a:spcAft>
                <a:spcPts val="0"/>
              </a:spcAft>
              <a:buNone/>
            </a:pPr>
            <a:r>
              <a:t/>
            </a:r>
            <a:endParaRPr/>
          </a:p>
        </p:txBody>
      </p:sp>
      <p:sp>
        <p:nvSpPr>
          <p:cNvPr id="360" name="Google Shape;36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el caso de nanopore, la cabecera del fichero fastq es un poco diferente. En este caso los campos están separados por espacios en lugar de dos puntos.</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s-ES"/>
              <a:t>Primero seguido del arroba vamos a tener el identificador de lecura.</a:t>
            </a:r>
            <a:endParaRPr/>
          </a:p>
          <a:p>
            <a:pPr indent="-228600" lvl="0" marL="228600" rtl="0" algn="l">
              <a:spcBef>
                <a:spcPts val="0"/>
              </a:spcBef>
              <a:spcAft>
                <a:spcPts val="0"/>
              </a:spcAft>
              <a:buClr>
                <a:schemeClr val="dk1"/>
              </a:buClr>
              <a:buSzPts val="1200"/>
              <a:buFont typeface="Calibri"/>
              <a:buAutoNum type="arabicPeriod"/>
            </a:pPr>
            <a:r>
              <a:rPr lang="es-ES"/>
              <a:t>Después tenemos el identificador de carrera.</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s-ES"/>
              <a:t>El tercero es el identificador de lectura.</a:t>
            </a:r>
            <a:endParaRPr/>
          </a:p>
          <a:p>
            <a:pPr indent="-228600" lvl="0" marL="228600" rtl="0" algn="l">
              <a:spcBef>
                <a:spcPts val="0"/>
              </a:spcBef>
              <a:spcAft>
                <a:spcPts val="0"/>
              </a:spcAft>
              <a:buClr>
                <a:schemeClr val="dk1"/>
              </a:buClr>
              <a:buSzPts val="1200"/>
              <a:buFont typeface="Calibri"/>
              <a:buAutoNum type="arabicPeriod"/>
            </a:pPr>
            <a:r>
              <a:rPr lang="es-ES"/>
              <a:t>El cuarto es el canal o poro.</a:t>
            </a:r>
            <a:endParaRPr/>
          </a:p>
          <a:p>
            <a:pPr indent="-228600" lvl="0" marL="228600" rtl="0" algn="l">
              <a:spcBef>
                <a:spcPts val="0"/>
              </a:spcBef>
              <a:spcAft>
                <a:spcPts val="0"/>
              </a:spcAft>
              <a:buClr>
                <a:schemeClr val="dk1"/>
              </a:buClr>
              <a:buSzPts val="1200"/>
              <a:buFont typeface="Calibri"/>
              <a:buAutoNum type="arabicPeriod"/>
            </a:pPr>
            <a:r>
              <a:rPr lang="es-ES"/>
              <a:t>El quinto es la hora a la que ha empezado a secuenciarse esa lectura</a:t>
            </a:r>
            <a:endParaRPr/>
          </a:p>
          <a:p>
            <a:pPr indent="-228600" lvl="0" marL="228600" rtl="0" algn="l">
              <a:spcBef>
                <a:spcPts val="0"/>
              </a:spcBef>
              <a:spcAft>
                <a:spcPts val="0"/>
              </a:spcAft>
              <a:buClr>
                <a:schemeClr val="dk1"/>
              </a:buClr>
              <a:buSzPts val="1200"/>
              <a:buFont typeface="Calibri"/>
              <a:buAutoNum type="arabicPeriod"/>
            </a:pPr>
            <a:r>
              <a:rPr lang="es-ES"/>
              <a:t>El sexto es el identificador de la celda de flujo.</a:t>
            </a:r>
            <a:endParaRPr/>
          </a:p>
          <a:p>
            <a:pPr indent="-228600" lvl="0" marL="228600" rtl="0" algn="l">
              <a:spcBef>
                <a:spcPts val="0"/>
              </a:spcBef>
              <a:spcAft>
                <a:spcPts val="0"/>
              </a:spcAft>
              <a:buClr>
                <a:schemeClr val="dk1"/>
              </a:buClr>
              <a:buSzPts val="1200"/>
              <a:buFont typeface="Calibri"/>
              <a:buAutoNum type="arabicPeriod"/>
            </a:pPr>
            <a:r>
              <a:rPr lang="es-ES"/>
              <a:t>El séptimo indica el identificador de grupo de esa lectura.</a:t>
            </a:r>
            <a:endParaRPr/>
          </a:p>
          <a:p>
            <a:pPr indent="-228600" lvl="0" marL="228600" rtl="0" algn="l">
              <a:spcBef>
                <a:spcPts val="0"/>
              </a:spcBef>
              <a:spcAft>
                <a:spcPts val="0"/>
              </a:spcAft>
              <a:buClr>
                <a:schemeClr val="dk1"/>
              </a:buClr>
              <a:buSzPts val="1200"/>
              <a:buFont typeface="Calibri"/>
              <a:buAutoNum type="arabicPeriod"/>
            </a:pPr>
            <a:r>
              <a:rPr lang="es-ES"/>
              <a:t>El octavo indica el nombre de la muestra, ya que nosotros podemos obtener las lecturas ya demultiplexadas por muestra.</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Después de la cabecera tenemos la secuencia de nucleótidos, después una línea con un + y después la línea de la calidad</a:t>
            </a:r>
            <a:endParaRPr/>
          </a:p>
          <a:p>
            <a:pPr indent="0" lvl="0" marL="0" rtl="0" algn="l">
              <a:spcBef>
                <a:spcPts val="0"/>
              </a:spcBef>
              <a:spcAft>
                <a:spcPts val="0"/>
              </a:spcAft>
              <a:buNone/>
            </a:pPr>
            <a:r>
              <a:t/>
            </a:r>
            <a:endParaRPr/>
          </a:p>
        </p:txBody>
      </p:sp>
      <p:sp>
        <p:nvSpPr>
          <p:cNvPr id="373" name="Google Shape;37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Después de la cabecera tenemos la secuencia de nucleótidos, después una línea con un + y después la línea de la calidad como en Illumina. En este caso como ya hemos dicho, podéis ver como los valores de calidad de Nanopore son muy bajos.</a:t>
            </a:r>
            <a:endParaRPr/>
          </a:p>
          <a:p>
            <a:pPr indent="0" lvl="0" marL="0" rtl="0" algn="l">
              <a:spcBef>
                <a:spcPts val="0"/>
              </a:spcBef>
              <a:spcAft>
                <a:spcPts val="0"/>
              </a:spcAft>
              <a:buNone/>
            </a:pPr>
            <a:r>
              <a:t/>
            </a:r>
            <a:endParaRPr/>
          </a:p>
        </p:txBody>
      </p:sp>
      <p:sp>
        <p:nvSpPr>
          <p:cNvPr id="386" name="Google Shape;38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Dentro del preprocesamiento de las lecturas antes del análisis, el primer paso se corresponde con la evaluación de la calidad de las lecturas. Esta evaluación lo que nos va a permitir es valorar como de fiables son nuestros resultados y nos va a servir para determinar que valores debemos tener en cuenta a la hora de filtrar nuestras secuencias. Para realizar este análisis los softwares van a utilizar ese valor de phred que está en los ficheros fastq.</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Esto es muy importante ya que los parámetros que nosotros fijemos durante el preprocesamiento pueden afectar a los siguientes pasos del análisis. Si somos muy laxos en los requisitos de las lecturas para no perder información, podemos llamar a variantes de forma errónea en una muestra, o si somos muy estrictos, podemos perder demasiadas lecturas y no se podrá ensamblar una muestra.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es importante realizar un control de calidad después de cada paso crítico del análisis, todos aquellos procesos que vayan a proporcionar o a influir en un resultado relevante tienen que pasar por un proceso de control de calidad y filtrado.</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s-ES"/>
              <a:t>Además, habrá otros pasos a lo largo del análisis que también van a utilizar este parámetro de calidad por base para filtrar los resultados de los distintos algoritmos que se usen en el pipeline, por lo que es muy importante filtrarlo de antemanos.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9" name="Google Shape;39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Para que os podáis situar, estamos en el primer paso del análisis. Las muestras se han secuenciado en el secuenciador, y este ha generado archivos con las lecturas de secuenciación de las muestras. Estos archivos tienen que pasar por un procesamiento inicial antes de poder iniciar el análisis, que incluye un análisis de calidad y un trimado.</a:t>
            </a:r>
            <a:endParaRPr/>
          </a:p>
        </p:txBody>
      </p:sp>
      <p:sp>
        <p:nvSpPr>
          <p:cNvPr id="114" name="Google Shape;11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Los métodos de secuenciación de alto rendimiento están sometidos a sus limitaciones técnicas y teóricas y hay ciertos errores de secuenciación que no podemos evitar pero que tenemos que tener en cuenta. Estos errores son los artefactos que pueden generarse en dos de los pasos de las secuenciación.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Los primeros son los artefactos en la preparación de la librería, como pueden ser restos de los adaptadores, o que se haya producido daño en el DNA.</a:t>
            </a:r>
            <a:endParaRPr/>
          </a:p>
          <a:p>
            <a:pPr indent="0" lvl="0" marL="0" rtl="0" algn="l">
              <a:spcBef>
                <a:spcPts val="0"/>
              </a:spcBef>
              <a:spcAft>
                <a:spcPts val="0"/>
              </a:spcAft>
              <a:buNone/>
            </a:pPr>
            <a:r>
              <a:rPr lang="es-ES"/>
              <a:t>Otra de las posibles causas son los artefactos de la secuenciación, como que exista una baja calidad en los extremos, lo que se conoce como Phasing, o la dificultad de secuenciar determinadas zonas como las repeticiones, los homopolímeros o las zonas con alto contenido en GCs.</a:t>
            </a:r>
            <a:endParaRPr/>
          </a:p>
          <a:p>
            <a:pPr indent="0" lvl="0" marL="0" rtl="0" algn="l">
              <a:spcBef>
                <a:spcPts val="0"/>
              </a:spcBef>
              <a:spcAft>
                <a:spcPts val="0"/>
              </a:spcAft>
              <a:buNone/>
            </a:pPr>
            <a:r>
              <a:t/>
            </a:r>
            <a:endParaRPr/>
          </a:p>
        </p:txBody>
      </p:sp>
      <p:sp>
        <p:nvSpPr>
          <p:cNvPr id="409" name="Google Shape;4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Hay distintos programas para realizar el análisis de calidad de las lecturas. Cada uno de ellos te proporciona información de calidad, que suele ser muy similar, pero lo grafican de diferente manera. En la primera gráfica vemos un análisis de calidad con el programa fastx-toolkit. En la segunda vemos una gráfica de calidad con FastQC, uno de los que utilizamos nosotros principalmente.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La de abajo a la izquierda es una gráfica del programa NGSQCToolkit. Las tres gráficas nos están proporcionando la misma información, que es el valor de calidad a lo largo de la posición de la lectura, pero algunas gráficas son más informativas que otras.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existen otros programas como sfftools, o porechop para secuenciación con nanopore. Dependiendo del tipo de datos que se estén secuenciando, y la información que pretendamos obtener con el programa, hay que hacer un estudio sobre cuales son los programas más adecuados para cada tipo de investigación y secuenciación.</a:t>
            </a:r>
            <a:endParaRPr/>
          </a:p>
        </p:txBody>
      </p:sp>
      <p:sp>
        <p:nvSpPr>
          <p:cNvPr id="419" name="Google Shape;41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e96353d85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0e96353d85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Y para las lecturas largas tendríamos otros softwares como Nanoplot que sería la figura de la izquierda con un ejempo con PacBio High Fidelity o PycoQC con datos de MinION de Oxford Nanopore Technologies a la derecha, entre otros. PycoQC solo vale para Nanopore, no valdría para PacBio.</a:t>
            </a:r>
            <a:endParaRPr/>
          </a:p>
        </p:txBody>
      </p:sp>
      <p:sp>
        <p:nvSpPr>
          <p:cNvPr id="432" name="Google Shape;432;g30e96353d85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Otro de los programas más utilizados sería fast pe. Este programa es un software de preprocesamiento todo en uno, de forma que nos va a permitir hacer una análisis de calidad a la vez que realizamos el trimado de las secuencias.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Uno de los resultados más interesantes que nos proporciona, a parte de los fastqs con las lecturas trimadas, es un resumen de las estadísticas de las lecturas, tanto a nivel general, como la tasa de duplicación, el tipo de secuenciación (pair-end o single-end) como la longitud de las lecturas antes y después del trimado.</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nos proporciona estadísticas de las lecturas antes de ser trimadas y las mismas estadísticas después de ser trimadas. Finalmente este resumen nos proporciona una serie de indicadores de resultados del proceso de filtrado o trimming.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Nos va a indicar que porcentaje de lecturas han pasado los filtros, y que porcentaje se ha eliminado debido a la calidad, que porcentaje debido a que tiene Ns (que son nucleótidos que no se ha podido hacer la llamada de base por el secuenciador) y que porcentaje de lecturas se han eliminado porque eran demasiado cortas.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al igual que el fastQC nos proporciona una serie de gráficas con información de la calidad. Aquí podéis ver el equivalente a la gráfica de fastQC que hemos visto en la diapositiva anterior que nos indica como varía la calidad de las bases a lo largo de la longitud de las lecturas.</a:t>
            </a:r>
            <a:endParaRPr/>
          </a:p>
        </p:txBody>
      </p:sp>
      <p:sp>
        <p:nvSpPr>
          <p:cNvPr id="444" name="Google Shape;44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Uno de los programas que vamos a utilizar para este control de calidad preliminar se llama FastQC y nos proporciona una serie de gráficas que representan la calidad de cada una de nuestras muestras. Unas de las gráficas más relevantes de este programa son el Per base sequence quality y el per sequence quality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La primera nos muestra, la calidad de las lecturas de una muestra a lo largo de las posiciones de la lectura. En casi todos los casos, los extremos izquierdo y derecho tienen una bajada en la calidad de la secuenciación ya que los extremos son las zonas que peor se secuencian. Además vemos que incluso con esta caída de calidad, las lecturas de esta muestra se encuentran desde el primer nucleótido hasta el último (que es el 100), en la zona verde, por lo que tiene una calidad aceptable, que es mayor de 30 de phred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La segunda es una gráfica de distribución y lo que nos está mostrando es que la mayor parte de las lecturas de esta muestra tienen una calidad media de 37, ya que es donde se encuentra el pico.</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Una de las principales desventajas de este programa es que solo realiza un análisis de calidad, de forma que el filtrado hay que realizarlo con una herramienta a parte.</a:t>
            </a:r>
            <a:endParaRPr/>
          </a:p>
          <a:p>
            <a:pPr indent="0" lvl="0" marL="0" rtl="0" algn="l">
              <a:spcBef>
                <a:spcPts val="0"/>
              </a:spcBef>
              <a:spcAft>
                <a:spcPts val="0"/>
              </a:spcAft>
              <a:buNone/>
            </a:pPr>
            <a:r>
              <a:t/>
            </a:r>
            <a:endParaRPr/>
          </a:p>
        </p:txBody>
      </p:sp>
      <p:sp>
        <p:nvSpPr>
          <p:cNvPr id="456" name="Google Shape;45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Ahora vemos a profundizar un poco más en la información que nos proporciona FastQC.</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Primero nos va a proporcionar unas estadísticas básicas. Aquí vemos dos ejemplos de dos ficheros. Nos dice el nombre del fichero, el tipo de fichero, el encoding, si es phred33 o phred64, ahora serán todos phred33. Nos dice el número total de lecturas que hay en el fichero fastq, cuantas están marcadas como baja calidad, este valor sale 0, porque como ya hemos dicho en diapositivas anteriores:</a:t>
            </a:r>
            <a:endParaRPr/>
          </a:p>
        </p:txBody>
      </p:sp>
      <p:sp>
        <p:nvSpPr>
          <p:cNvPr id="468" name="Google Shape;468;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En la lectura ya hay un campo que nos indica si no pasa los filtro de Illumina, pero nosotros ya recibimos únicamente las lecturas que tienen N, que es que si que pasa la calidad.</a:t>
            </a:r>
            <a:endParaRPr/>
          </a:p>
        </p:txBody>
      </p:sp>
      <p:sp>
        <p:nvSpPr>
          <p:cNvPr id="480" name="Google Shape;48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eso el fastQC siempre nos va a decir que las secuencias marcadas como de baja calidad son 0, pero no es verdad.</a:t>
            </a:r>
            <a:endParaRPr/>
          </a:p>
        </p:txBody>
      </p:sp>
      <p:sp>
        <p:nvSpPr>
          <p:cNvPr id="494" name="Google Shape;494;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También nos va a decir la longitud de las secuencias, que normalmente oscila entre dos valores, por ejemplo entre 35 y 150.</a:t>
            </a:r>
            <a:endParaRPr/>
          </a:p>
          <a:p>
            <a:pPr indent="0" lvl="0" marL="0" rtl="0" algn="l">
              <a:spcBef>
                <a:spcPts val="0"/>
              </a:spcBef>
              <a:spcAft>
                <a:spcPts val="0"/>
              </a:spcAft>
              <a:buNone/>
            </a:pPr>
            <a:r>
              <a:rPr lang="es-ES"/>
              <a:t>Finalmente nos dice cual es el %GC medio de ese fichero.</a:t>
            </a:r>
            <a:endParaRPr/>
          </a:p>
        </p:txBody>
      </p:sp>
      <p:sp>
        <p:nvSpPr>
          <p:cNvPr id="507" name="Google Shape;50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Después FastQC nos proporciona una gráfica de calidad que nos muestra el rango de valores de calidad de las bases en cada posición, resume la calidad de TODAS las lecturas de un fichero en esa posición.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Te ofrece la mediana, que es una barrita roja, el rango inter-quartil que representa los valores entre el 25 y el 75%, que es la barra amarilla larga, en negro tenemos los bigotes que representan los extremos del 10 y el 90% y hay una línea como azul por el medio que es la media de</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 la izquierda vemos una secuenciación con mala calidad y a la derecha vemos una secuenciación de buena calidad.</a:t>
            </a:r>
            <a:endParaRPr/>
          </a:p>
        </p:txBody>
      </p:sp>
      <p:sp>
        <p:nvSpPr>
          <p:cNvPr id="519" name="Google Shape;51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Cada uno de los diferentes secuenciadores proporciona un formato de archivo diferente:</a:t>
            </a:r>
            <a:endParaRPr/>
          </a:p>
          <a:p>
            <a:pPr indent="-171450" lvl="0" marL="171450" rtl="0" algn="l">
              <a:spcBef>
                <a:spcPts val="0"/>
              </a:spcBef>
              <a:spcAft>
                <a:spcPts val="0"/>
              </a:spcAft>
              <a:buClr>
                <a:schemeClr val="dk1"/>
              </a:buClr>
              <a:buSzPts val="1200"/>
              <a:buFont typeface="Arial"/>
              <a:buChar char="•"/>
            </a:pPr>
            <a:r>
              <a:rPr lang="es-ES"/>
              <a:t>El secuenciador 454 Life Sciences gracias a la pirosecuenciación proporciona archivos .sff (Standard flowgram format), que se podría traducir como Formato de diagrama de flujo estándar).</a:t>
            </a:r>
            <a:endParaRPr/>
          </a:p>
          <a:p>
            <a:pPr indent="-171450" lvl="0" marL="171450" rtl="0" algn="l">
              <a:spcBef>
                <a:spcPts val="0"/>
              </a:spcBef>
              <a:spcAft>
                <a:spcPts val="0"/>
              </a:spcAft>
              <a:buClr>
                <a:schemeClr val="dk1"/>
              </a:buClr>
              <a:buSzPts val="1200"/>
              <a:buFont typeface="Arial"/>
              <a:buChar char="•"/>
            </a:pPr>
            <a:r>
              <a:rPr lang="es-ES"/>
              <a:t>El secuenciador PacBio RSII genera archivos fasta y bax.h5</a:t>
            </a:r>
            <a:endParaRPr/>
          </a:p>
          <a:p>
            <a:pPr indent="-171450" lvl="0" marL="171450" rtl="0" algn="l">
              <a:spcBef>
                <a:spcPts val="0"/>
              </a:spcBef>
              <a:spcAft>
                <a:spcPts val="0"/>
              </a:spcAft>
              <a:buClr>
                <a:schemeClr val="dk1"/>
              </a:buClr>
              <a:buSzPts val="1200"/>
              <a:buFont typeface="Arial"/>
              <a:buChar char="•"/>
            </a:pPr>
            <a:r>
              <a:rPr lang="es-ES"/>
              <a:t>El nanopore de ONT genera archivos de tipo .fast5, aunque se pueden obtener también archivos .fastq durante el análisis.</a:t>
            </a:r>
            <a:endParaRPr/>
          </a:p>
          <a:p>
            <a:pPr indent="-171450" lvl="0" marL="171450" rtl="0" algn="l">
              <a:spcBef>
                <a:spcPts val="0"/>
              </a:spcBef>
              <a:spcAft>
                <a:spcPts val="0"/>
              </a:spcAft>
              <a:buClr>
                <a:schemeClr val="dk1"/>
              </a:buClr>
              <a:buSzPts val="1200"/>
              <a:buFont typeface="Arial"/>
              <a:buChar char="•"/>
            </a:pPr>
            <a:r>
              <a:rPr lang="es-ES"/>
              <a:t>SOLiD genera archivos fasta y qual.</a:t>
            </a:r>
            <a:endParaRPr/>
          </a:p>
          <a:p>
            <a:pPr indent="-171450" lvl="0" marL="171450" rtl="0" algn="l">
              <a:spcBef>
                <a:spcPts val="0"/>
              </a:spcBef>
              <a:spcAft>
                <a:spcPts val="0"/>
              </a:spcAft>
              <a:buClr>
                <a:schemeClr val="dk1"/>
              </a:buClr>
              <a:buSzPts val="1200"/>
              <a:buFont typeface="Arial"/>
              <a:buChar char="•"/>
            </a:pPr>
            <a:r>
              <a:rPr lang="es-ES"/>
              <a:t>Tanto nanopore como Illumina generan archivos .fatsq, que son en los que nosotros nos vamos a centrar en adelante</a:t>
            </a:r>
            <a:endParaRPr/>
          </a:p>
        </p:txBody>
      </p:sp>
      <p:sp>
        <p:nvSpPr>
          <p:cNvPr id="139" name="Google Shape;13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Otra gráfica que nos proporciona el fastQC y que ya hemos visto es el per sequence quality score. Que es una grafica de distribución que nos muestra para los distintos valores de calidad, cuantas secuencias tienen esa calidad.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 la derecha lo que vemos es la gráfica del ejemplo inicial que es que todas las lecturas tienen alrededor de 37 de calidad. En la gráfica de la izquierda, vemos que hay un pico de calidad en el valor 20, y todas las lecturas que están por debajo de ese pico, las vamos a eliminar durante el trimado.</a:t>
            </a:r>
            <a:endParaRPr/>
          </a:p>
        </p:txBody>
      </p:sp>
      <p:sp>
        <p:nvSpPr>
          <p:cNvPr id="531" name="Google Shape;53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También nos proporciona algunas gráficas que nos permiten observar como la distribución de los nucleótidos se aleja o no de lo esperado en un caso ideal. Estas gráficas son:</a:t>
            </a:r>
            <a:endParaRPr/>
          </a:p>
          <a:p>
            <a:pPr indent="-171450" lvl="0" marL="171450" marR="0" rtl="0" algn="l">
              <a:lnSpc>
                <a:spcPct val="100000"/>
              </a:lnSpc>
              <a:spcBef>
                <a:spcPts val="0"/>
              </a:spcBef>
              <a:spcAft>
                <a:spcPts val="0"/>
              </a:spcAft>
              <a:buClr>
                <a:schemeClr val="dk1"/>
              </a:buClr>
              <a:buSzPts val="1200"/>
              <a:buFont typeface="Arial"/>
              <a:buChar char="•"/>
            </a:pPr>
            <a:r>
              <a:rPr lang="es-ES"/>
              <a:t>Per base sequence content, que la vemos a la izquireda. la gráfica que nos indica el contenido en ATGC en cada una de las posiciones de las lecturas. Lo esperado es que los nucleótidos se mantengas mas o menos estables a lo largo de las lecturas, pero en esta gráfica vemos que oscila un poco con picos al principio de la lectura.</a:t>
            </a:r>
            <a:endParaRPr/>
          </a:p>
          <a:p>
            <a:pPr indent="-171450" lvl="0" marL="171450" marR="0" rtl="0" algn="l">
              <a:lnSpc>
                <a:spcPct val="100000"/>
              </a:lnSpc>
              <a:spcBef>
                <a:spcPts val="0"/>
              </a:spcBef>
              <a:spcAft>
                <a:spcPts val="0"/>
              </a:spcAft>
              <a:buClr>
                <a:schemeClr val="dk1"/>
              </a:buClr>
              <a:buSzPts val="1200"/>
              <a:buFont typeface="Arial"/>
              <a:buChar char="•"/>
            </a:pPr>
            <a:r>
              <a:rPr lang="es-ES"/>
              <a:t>El per base GC content, que vemos a la derecha donde vemos el porcentaje medio del contenido en GCs de las lecturas. Lo ideal es que siguiera una distribución gaussiana donde la mayor parte de las lecturas tienen el 50% de contenido en GC. La gráfica de este experimento por lo que vemos se asemeja bastante a lo esperado en un caso ideal.</a:t>
            </a:r>
            <a:endParaRPr/>
          </a:p>
          <a:p>
            <a:pPr indent="-171450" lvl="0" marL="171450" rtl="0" algn="l">
              <a:spcBef>
                <a:spcPts val="0"/>
              </a:spcBef>
              <a:spcAft>
                <a:spcPts val="0"/>
              </a:spcAft>
              <a:buClr>
                <a:schemeClr val="dk1"/>
              </a:buClr>
              <a:buSzPts val="1200"/>
              <a:buFont typeface="Arial"/>
              <a:buChar char="•"/>
            </a:pPr>
            <a:r>
              <a:rPr lang="es-ES"/>
              <a:t>Per base sequence GC content.</a:t>
            </a:r>
            <a:endParaRPr/>
          </a:p>
          <a:p>
            <a:pPr indent="-171450" lvl="0" marL="171450" rtl="0" algn="l">
              <a:spcBef>
                <a:spcPts val="0"/>
              </a:spcBef>
              <a:spcAft>
                <a:spcPts val="0"/>
              </a:spcAft>
              <a:buClr>
                <a:schemeClr val="dk1"/>
              </a:buClr>
              <a:buSzPts val="1200"/>
              <a:buFont typeface="Arial"/>
              <a:buChar char="•"/>
            </a:pPr>
            <a:r>
              <a:rPr lang="es-ES"/>
              <a:t>Per base N contents</a:t>
            </a:r>
            <a:endParaRPr/>
          </a:p>
        </p:txBody>
      </p:sp>
      <p:sp>
        <p:nvSpPr>
          <p:cNvPr id="543" name="Google Shape;54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ES"/>
              <a:t>El sequence length distriburion que es la gráfica que vemos a la izquierda. Esta gráfica nos muestra como se distribuye el tamaño de las lecturas. Lo ideal es que todas las lecturas tengan el tamaño máximo del diseño que nos interesa, pero algunas lecturas, ya sea porque hemos eliminado los extremos de mala calidad o los adaptadores, acaban teniendo tamaños más pequeños.</a:t>
            </a:r>
            <a:endParaRPr/>
          </a:p>
          <a:p>
            <a:pPr indent="-171450" lvl="0" marL="171450" rtl="0" algn="l">
              <a:spcBef>
                <a:spcPts val="0"/>
              </a:spcBef>
              <a:spcAft>
                <a:spcPts val="0"/>
              </a:spcAft>
              <a:buClr>
                <a:schemeClr val="dk1"/>
              </a:buClr>
              <a:buSzPts val="1200"/>
              <a:buFont typeface="Arial"/>
              <a:buChar char="•"/>
            </a:pPr>
            <a:r>
              <a:rPr lang="es-ES"/>
              <a:t>El sequence duplication levels que vemos a la derecha. Esta gráfica nos representa los niveles de duplicación. Lo ideal es que el 100% de las secuencias no esté duplicada, que sean todo secuencias únicas, hay casos como es el caso de la secuenciació de amplicones donde se espera que haya más duplicados, sería lo normal, por lo que todos estos resultados hay que interpretarlos correctamente dependiendo del tipo de secuenciación que hayamos realizado.</a:t>
            </a:r>
            <a:endParaRPr/>
          </a:p>
          <a:p>
            <a:pPr indent="-171450" lvl="0" marL="171450" rtl="0" algn="l">
              <a:spcBef>
                <a:spcPts val="0"/>
              </a:spcBef>
              <a:spcAft>
                <a:spcPts val="0"/>
              </a:spcAft>
              <a:buClr>
                <a:schemeClr val="dk1"/>
              </a:buClr>
              <a:buSzPts val="1200"/>
              <a:buFont typeface="Arial"/>
              <a:buChar char="•"/>
            </a:pPr>
            <a:r>
              <a:rPr lang="es-ES"/>
              <a:t>El overrrepresented sequences</a:t>
            </a:r>
            <a:endParaRPr/>
          </a:p>
          <a:p>
            <a:pPr indent="-171450" lvl="0" marL="171450" rtl="0" algn="l">
              <a:spcBef>
                <a:spcPts val="0"/>
              </a:spcBef>
              <a:spcAft>
                <a:spcPts val="0"/>
              </a:spcAft>
              <a:buClr>
                <a:schemeClr val="dk1"/>
              </a:buClr>
              <a:buSzPts val="1200"/>
              <a:buFont typeface="Arial"/>
              <a:buChar char="•"/>
            </a:pPr>
            <a:r>
              <a:rPr lang="es-ES"/>
              <a:t>Adapter content.</a:t>
            </a:r>
            <a:endParaRPr/>
          </a:p>
        </p:txBody>
      </p:sp>
      <p:sp>
        <p:nvSpPr>
          <p:cNvPr id="555" name="Google Shape;555;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Como ya hemos comentado, nanopore es un caso especial ya que no sigue el phred score habitual. Pero se solventa ya que el tamaño de lectura es enorme y el número de lecturas también, de forma que la profundidad de lectura es lo suficientemente alta como para aceptar las bases llamadas.</a:t>
            </a:r>
            <a:endParaRPr/>
          </a:p>
        </p:txBody>
      </p:sp>
      <p:sp>
        <p:nvSpPr>
          <p:cNvPr id="567" name="Google Shape;56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checkear la calidad de las lecturas de un análisis con Nanopore, se puede utilizar un software llamado nanoplot, que lo que va a hacer es proporcionarnos estadísticas, principalmente, del tamaño de lectura, ya que como seleccionaos directamente las lecturas pass, no nos vamos a preocupar de la calidad.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Así vemos en la gráfica de la izquierda que en este ejemplo la mayor parte de las lecturas tienen entre 400 y 600 pares de bases, y en la tabla de la derecha vemos que el N50 es de 517. Esto es porque el ejemplo se trata de un ejemplo de amplicones que tienen un tamaño de entre 300 y 400 pares de bases, por lo que deberíamos filtrar las lecturas que estén entre +/- 200 nucleótidos del N50, es decir, por debajo de 300 nt y por encima de 700, lo más probable es que sean quimeras de secuenciación.</a:t>
            </a:r>
            <a:endParaRPr/>
          </a:p>
        </p:txBody>
      </p:sp>
      <p:sp>
        <p:nvSpPr>
          <p:cNvPr id="579" name="Google Shape;579;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0e96353d85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30e96353d85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Otra de las gráficas de Nanoplot lo que nos va a establecer es una relación entre los valores de calidad Phred de nuestras lecturas y la longitud. Aquí vemos como la distribución de calidad Phred está entre el 7,5 y el 20, que es más bajo que Illumina.</a:t>
            </a:r>
            <a:endParaRPr/>
          </a:p>
        </p:txBody>
      </p:sp>
      <p:sp>
        <p:nvSpPr>
          <p:cNvPr id="591" name="Google Shape;591;g30e96353d85_0_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e96353d85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g30e96353d85_0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Otra de las gráficas de Nanoplot lo que nos va a establecer es una relación entre los valores de calidad Phred de nuestras lecturas y la longitud. Aquí vemos como la distribución de calidad Phred está entre el 7,5 y el 20, que es más bajo que Illumina.</a:t>
            </a:r>
            <a:endParaRPr/>
          </a:p>
        </p:txBody>
      </p:sp>
      <p:sp>
        <p:nvSpPr>
          <p:cNvPr id="603" name="Google Shape;603;g30e96353d85_0_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e96353d85_0_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0e96353d85_0_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Pero para el caso de Nanopore que tiene una tasa de error más alta es normal. Aquí vemos los valos de calidad MUY BUENA para distintos tipos de secuenciación. En Illumina un valor de calidad Phred 20 estaría bien, el Phred 31 estaría MUY bien mientras que en Nnanoporos el valor MUY bueno sería entorno al Phred 18, y un valor bueno sería el phred 9 o 10.</a:t>
            </a:r>
            <a:endParaRPr/>
          </a:p>
        </p:txBody>
      </p:sp>
      <p:sp>
        <p:nvSpPr>
          <p:cNvPr id="615" name="Google Shape;615;g30e96353d85_0_3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Hay ciertas cosas que hay que tener siempre en cuenta dependiendo del tipo de análisis que vayamos a realizar. Por ejemplo en el MiSeq está descrita una asimetría en la calidad entre R1 y R2, ya que en el caso de R2 como podéis ver a la izquierda, la calidad de las lecturas decae enormemente a partir de los 150 nucleótidos. A la derecha tenéis el R1, en el que la calidad también decae pero no es una caída tan marcada.</a:t>
            </a:r>
            <a:endParaRPr/>
          </a:p>
          <a:p>
            <a:pPr indent="0" lvl="0" marL="0" rtl="0" algn="l">
              <a:spcBef>
                <a:spcPts val="0"/>
              </a:spcBef>
              <a:spcAft>
                <a:spcPts val="0"/>
              </a:spcAft>
              <a:buNone/>
            </a:pPr>
            <a:r>
              <a:t/>
            </a:r>
            <a:endParaRPr/>
          </a:p>
        </p:txBody>
      </p:sp>
      <p:sp>
        <p:nvSpPr>
          <p:cNvPr id="625" name="Google Shape;625;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e96353d85_0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30e96353d85_0_4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 esta diapositiva tenéis los sesgos específicos para distintos tipos de librería que es normal observar a la hora de realizar el control de calidad. Por ejemplo en librerías de micro RNAs </a:t>
            </a:r>
            <a:r>
              <a:rPr b="0" i="0" lang="es-ES">
                <a:solidFill>
                  <a:srgbClr val="212529"/>
                </a:solidFill>
                <a:latin typeface="Arial"/>
                <a:ea typeface="Arial"/>
                <a:cs typeface="Arial"/>
                <a:sym typeface="Arial"/>
              </a:rPr>
              <a:t>normalmente tenemos un conjunto relativamente pequeño de secuencias únicas y cortas y estas librerías no se cortan al azar antes de agregar adaptadores a sus de forma que todas las lecturas de un tipo de microRNA serán identicas. Esto dará como resultado:</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Que las gráficas estén extremadamente sesgados en contenido de secuencia de bases</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Distribución extremadamente estrecha del contenido de GC</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Niveles muy altos de duplicación de secuencias</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Abundancia de secuencias sobrerrepresentadas</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Posible presencia de adaptadores.</a:t>
            </a:r>
            <a:endParaRPr/>
          </a:p>
          <a:p>
            <a:pPr indent="0" lvl="0" marL="0" rtl="0" algn="l">
              <a:spcBef>
                <a:spcPts val="0"/>
              </a:spcBef>
              <a:spcAft>
                <a:spcPts val="0"/>
              </a:spcAft>
              <a:buClr>
                <a:schemeClr val="dk1"/>
              </a:buClr>
              <a:buSzPts val="1200"/>
              <a:buFont typeface="Arial"/>
              <a:buNone/>
            </a:pPr>
            <a:r>
              <a:t/>
            </a:r>
            <a:endParaRPr b="0" i="0">
              <a:solidFill>
                <a:srgbClr val="212529"/>
              </a:solidFill>
              <a:latin typeface="Arial"/>
              <a:ea typeface="Arial"/>
              <a:cs typeface="Arial"/>
              <a:sym typeface="Arial"/>
            </a:endParaRPr>
          </a:p>
          <a:p>
            <a:pPr indent="0" lvl="0" marL="0" rtl="0" algn="l">
              <a:spcBef>
                <a:spcPts val="0"/>
              </a:spcBef>
              <a:spcAft>
                <a:spcPts val="0"/>
              </a:spcAft>
              <a:buNone/>
            </a:pPr>
            <a:r>
              <a:rPr b="0" i="0" lang="es-ES">
                <a:solidFill>
                  <a:srgbClr val="212529"/>
                </a:solidFill>
                <a:latin typeface="Arial"/>
                <a:ea typeface="Arial"/>
                <a:cs typeface="Arial"/>
                <a:sym typeface="Arial"/>
              </a:rPr>
              <a:t>Otro ejemplo es el de secuenciación de amplicones, donde las librerías  se preparan mediante amplificación por PCR de un tarjet específico. Por ejemplo, la región hipervariable V4 del gen de RNA 16S. Todas las lecutas de este tipo de biblioteca se espera que sean casi idénticos y dará como resultado:</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Un sesgo por contenido de secuencia de bases</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Distribución extremadamente estrecha del contenido de GC</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Niveles muy altos de duplicación de secuencias</a:t>
            </a:r>
            <a:endParaRPr/>
          </a:p>
          <a:p>
            <a:pPr indent="-76200" lvl="0" marL="0" rtl="0" algn="l">
              <a:spcBef>
                <a:spcPts val="0"/>
              </a:spcBef>
              <a:spcAft>
                <a:spcPts val="0"/>
              </a:spcAft>
              <a:buClr>
                <a:srgbClr val="212529"/>
              </a:buClr>
              <a:buSzPts val="1200"/>
              <a:buFont typeface="Arial"/>
              <a:buChar char="•"/>
            </a:pPr>
            <a:r>
              <a:rPr b="0" i="0" lang="es-ES">
                <a:solidFill>
                  <a:srgbClr val="212529"/>
                </a:solidFill>
                <a:latin typeface="Arial"/>
                <a:ea typeface="Arial"/>
                <a:cs typeface="Arial"/>
                <a:sym typeface="Arial"/>
              </a:rPr>
              <a:t>Abundancia de secuencias sobrerrepresentadas</a:t>
            </a:r>
            <a:endParaRPr/>
          </a:p>
          <a:p>
            <a:pPr indent="0" lvl="0" marL="0" rtl="0" algn="l">
              <a:spcBef>
                <a:spcPts val="0"/>
              </a:spcBef>
              <a:spcAft>
                <a:spcPts val="0"/>
              </a:spcAft>
              <a:buNone/>
            </a:pPr>
            <a:r>
              <a:t/>
            </a:r>
            <a:endParaRPr/>
          </a:p>
        </p:txBody>
      </p:sp>
      <p:sp>
        <p:nvSpPr>
          <p:cNvPr id="637" name="Google Shape;637;g30e96353d85_0_4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formato .fastq se puede considerar como un archivo .fasta con calidades. En el cuadro de arriba podéis ver el formato .fasta que habitualmente contiene genomas completos o ensamblados de cromosomas de un genoma. Este formato siempre presenta un header con el símbolo de mayor/menor (&gt;) en la primera línea, seguido de los nucleótidos de la secuencia del genoma.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el cuadro de abajo tenéis el formato .fastq. Este formato comienza siempre por arroba (@) y por cada base de nucleótidos presenta un símbolo o letra, debajo del nucleótido que se ha secuenciado, que representa la calidad de secuenciación de ese nucleótido en esa posición en esa lectura. Para separar la línea de nucleótidos de la de calidad se separan por una línea que solo tiene un más.</a:t>
            </a:r>
            <a:endParaRPr/>
          </a:p>
          <a:p>
            <a:pPr indent="0" lvl="0" marL="0" rtl="0" algn="l">
              <a:spcBef>
                <a:spcPts val="0"/>
              </a:spcBef>
              <a:spcAft>
                <a:spcPts val="0"/>
              </a:spcAft>
              <a:buNone/>
            </a:pPr>
            <a:r>
              <a:t/>
            </a:r>
            <a:endParaRPr/>
          </a:p>
        </p:txBody>
      </p:sp>
      <p:sp>
        <p:nvSpPr>
          <p:cNvPr id="163" name="Google Shape;16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Una vez que hemos analizado los resultados de análisis de calidad, procedemos al filtrado. Tenemos que escoger un programa que nos permita filtrar diversas cosas:</a:t>
            </a:r>
            <a:endParaRPr/>
          </a:p>
          <a:p>
            <a:pPr indent="-171450" lvl="0" marL="171450" rtl="0" algn="l">
              <a:spcBef>
                <a:spcPts val="0"/>
              </a:spcBef>
              <a:spcAft>
                <a:spcPts val="0"/>
              </a:spcAft>
              <a:buClr>
                <a:schemeClr val="dk1"/>
              </a:buClr>
              <a:buSzPts val="1200"/>
              <a:buFont typeface="Arial"/>
              <a:buChar char="•"/>
            </a:pPr>
            <a:r>
              <a:rPr lang="es-ES"/>
              <a:t>Hay que filtrar los adaptadores residuales, los cuales van a depender de la librería utilizada. A día de hoy los secuenciadores eliminan los restos de adaptadores, y a nosotros ya nos llegan sin ellos, pero habría que ver en el análisis de calidad si quedasen restos de adaptadores.</a:t>
            </a:r>
            <a:endParaRPr/>
          </a:p>
          <a:p>
            <a:pPr indent="-171450" lvl="0" marL="171450" rtl="0" algn="l">
              <a:spcBef>
                <a:spcPts val="0"/>
              </a:spcBef>
              <a:spcAft>
                <a:spcPts val="0"/>
              </a:spcAft>
              <a:buClr>
                <a:schemeClr val="dk1"/>
              </a:buClr>
              <a:buSzPts val="1200"/>
              <a:buFont typeface="Arial"/>
              <a:buChar char="•"/>
            </a:pPr>
            <a:r>
              <a:rPr lang="es-ES"/>
              <a:t>Además hay que filtrar por calidad:</a:t>
            </a:r>
            <a:endParaRPr/>
          </a:p>
          <a:p>
            <a:pPr indent="-171450" lvl="1" marL="628650" rtl="0" algn="l">
              <a:spcBef>
                <a:spcPts val="0"/>
              </a:spcBef>
              <a:spcAft>
                <a:spcPts val="0"/>
              </a:spcAft>
              <a:buClr>
                <a:schemeClr val="dk1"/>
              </a:buClr>
              <a:buSzPts val="1200"/>
              <a:buFont typeface="Arial"/>
              <a:buChar char="•"/>
            </a:pPr>
            <a:r>
              <a:rPr lang="es-ES"/>
              <a:t>Por un lado vamos a eliminar por la calidad global de la lecutra, utilizando la media de la calidad de la lectura. Si la calidad media de la lectura baja de un umbral de calidad, la eliminaremos.</a:t>
            </a:r>
            <a:endParaRPr/>
          </a:p>
          <a:p>
            <a:pPr indent="-171450" lvl="1" marL="628650" rtl="0" algn="l">
              <a:spcBef>
                <a:spcPts val="0"/>
              </a:spcBef>
              <a:spcAft>
                <a:spcPts val="0"/>
              </a:spcAft>
              <a:buClr>
                <a:schemeClr val="dk1"/>
              </a:buClr>
              <a:buSzPts val="1200"/>
              <a:buFont typeface="Arial"/>
              <a:buChar char="•"/>
            </a:pPr>
            <a:r>
              <a:rPr lang="es-ES"/>
              <a:t>También vamos a filtrar por la calidad en los extremos de la lectura y utilizando una ventana deslizante que calcula la calidad media de los nucleótidos que se encuentran dentro de esa ventana.</a:t>
            </a:r>
            <a:endParaRPr/>
          </a:p>
          <a:p>
            <a:pPr indent="-171450" lvl="0" marL="171450" rtl="0" algn="l">
              <a:spcBef>
                <a:spcPts val="0"/>
              </a:spcBef>
              <a:spcAft>
                <a:spcPts val="0"/>
              </a:spcAft>
              <a:buClr>
                <a:schemeClr val="dk1"/>
              </a:buClr>
              <a:buSzPts val="1200"/>
              <a:buFont typeface="Arial"/>
              <a:buChar char="•"/>
            </a:pPr>
            <a:r>
              <a:rPr lang="es-ES"/>
              <a:t>Por otro lado, también hay que filtrar por el tamaño de la lectura, ya que las lecturas muy pequeñas puede que sean artefactos y no nos vamos a fiar de ellas. Este umbral de tamaño mínimo de lectura tiene que depender también del análisis que queramos realizar.</a:t>
            </a:r>
            <a:endParaRPr/>
          </a:p>
          <a:p>
            <a:pPr indent="-171450" lvl="1" marL="628650" rtl="0" algn="l">
              <a:spcBef>
                <a:spcPts val="0"/>
              </a:spcBef>
              <a:spcAft>
                <a:spcPts val="0"/>
              </a:spcAft>
              <a:buClr>
                <a:schemeClr val="dk1"/>
              </a:buClr>
              <a:buSzPts val="1200"/>
              <a:buFont typeface="Arial"/>
              <a:buChar char="•"/>
            </a:pPr>
            <a:r>
              <a:rPr lang="es-ES"/>
              <a:t>Tenemos que filtrar tanto por el tamaño de lectura secuenciada</a:t>
            </a:r>
            <a:endParaRPr/>
          </a:p>
          <a:p>
            <a:pPr indent="-171450" lvl="1" marL="628650" rtl="0" algn="l">
              <a:spcBef>
                <a:spcPts val="0"/>
              </a:spcBef>
              <a:spcAft>
                <a:spcPts val="0"/>
              </a:spcAft>
              <a:buClr>
                <a:schemeClr val="dk1"/>
              </a:buClr>
              <a:buSzPts val="1200"/>
              <a:buFont typeface="Arial"/>
              <a:buChar char="•"/>
            </a:pPr>
            <a:r>
              <a:rPr lang="es-ES"/>
              <a:t>Como por el tamaño de la lectura después del filtrado, ya que al eliminar los extremos que presentan baja calidad, las lecturas van a perder parte de su tamaño</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s-ES"/>
              <a:t>La gráfica de FastQC nos ayuda mucho a la hora de escoger los valores por los que vamos a filtrar, ya que nos proporciona información acerca de la calidad de las muestras, en el eje vertical, como del tamaño de las lecturas en el eje X, que va cd 0 a 75 en este caso.</a:t>
            </a:r>
            <a:endParaRPr/>
          </a:p>
          <a:p>
            <a:pPr indent="0" lvl="0" marL="0" rtl="0" algn="l">
              <a:spcBef>
                <a:spcPts val="0"/>
              </a:spcBef>
              <a:spcAft>
                <a:spcPts val="0"/>
              </a:spcAft>
              <a:buNone/>
            </a:pPr>
            <a:r>
              <a:t/>
            </a:r>
            <a:endParaRPr/>
          </a:p>
        </p:txBody>
      </p:sp>
      <p:sp>
        <p:nvSpPr>
          <p:cNvPr id="647" name="Google Shape;647;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Hay distintos programas para realizar el trimado de las secuencias en base a su calidad y tamaño dependiendo del tipo de secuenciación. Para Illumina tendremos distintos software de trimado como son el Fastp y el trimmomatic, que nos permiten realizar un filtrado tanto por tamaño de lectura como por calidad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Mientras que para el nanopore tendremos el nanofilt y ARTIC guppyplex que nos van a permitir realizar un filtrado por tamaño de lectura de las lecturas pass.</a:t>
            </a:r>
            <a:endParaRPr/>
          </a:p>
        </p:txBody>
      </p:sp>
      <p:sp>
        <p:nvSpPr>
          <p:cNvPr id="662" name="Google Shape;66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hemos mencionado en el análisis de calidad, el software fastp permite hacer al mismo tiempo análisis de calidad y de trimado de las lecturas en base a su calidad y a su tamaño.</a:t>
            </a:r>
            <a:endParaRPr/>
          </a:p>
        </p:txBody>
      </p:sp>
      <p:sp>
        <p:nvSpPr>
          <p:cNvPr id="672" name="Google Shape;672;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Otro de los softwares para filtrado y trimado es trimomatic. Esta sería la estadística resumen de uno de los programas que utilizamos para el trimado, el trimmomatic. En esta gráfica vemos las estadísticas de trimado de todas las muestras analizadas y nos dice el número de lecturas que han sobrevivido en azul, el numero de lecturas que solo han sobrevivido en R1 en rosa clarito, las que solo han sobrevivido en R2 en rosa oscuro y las que no han sobrevivido en rojo. Cuando es una secuenciación paired, nos quedamos con las lecturas pareadas, de forma que si hay lecturas que solo están en R1 y no tienen su pareja en R2, las quitamos. Así realmente después del filtrado solo nos vamos a quedar con las lecturas que están en azul.</a:t>
            </a:r>
            <a:endParaRPr/>
          </a:p>
        </p:txBody>
      </p:sp>
      <p:sp>
        <p:nvSpPr>
          <p:cNvPr id="684" name="Google Shape;684;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Aquí vemos como cambia una gráfica de FastQC después de realizar un filtrado de las lecturas que tienen una calidad por debajo del 30. Los boxplots se acortan ya que la deviación de la calidad es menor porque nos  hemos deshecho de todo aquello que tiene calidad menor a 30.</a:t>
            </a:r>
            <a:endParaRPr/>
          </a:p>
          <a:p>
            <a:pPr indent="0" lvl="0" marL="0" rtl="0" algn="l">
              <a:spcBef>
                <a:spcPts val="0"/>
              </a:spcBef>
              <a:spcAft>
                <a:spcPts val="0"/>
              </a:spcAft>
              <a:buNone/>
            </a:pPr>
            <a:r>
              <a:t/>
            </a:r>
            <a:endParaRPr/>
          </a:p>
        </p:txBody>
      </p:sp>
      <p:sp>
        <p:nvSpPr>
          <p:cNvPr id="696" name="Google Shape;696;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Después de cada análisis nosotros utilizamos un programa que se llama MultiQC. Como ya os hemos dicho, con fastqc y fastp para cada muestra se genera un reporte de gráficas y estadísticas. Este programa permite integrar archivos de estadísticas de distintos programas y a partir de ellos realizar gráficas y tablas resumen. La utilidad de este programa es que te permite integrar las estadísticas de todos los programas que hayas usado en un análisis en un solo reporte de tablas y gráficas, de forma que tenemos acceso a todas las estadísticas de una sola vez. Además junta los resultados para todas las muestras, de forma que las vemos también todas a la vez.</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Este sería un ejemplo de una gráfica de calidad del fastQC como la que os hemos mostrado antes en la que se muestran cada una de las posiciones de la lectura y la calidad media de esas posiciones para cada una de las muestras.</a:t>
            </a:r>
            <a:endParaRPr/>
          </a:p>
        </p:txBody>
      </p:sp>
      <p:sp>
        <p:nvSpPr>
          <p:cNvPr id="708" name="Google Shape;708;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Ahora os vamos a hablar de un ejemplo específico que es el caso de las secuenciaciones de metagenética.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Como comentabamos antes, el umbral del tamaño mínimo de lectura va a depender del tipo de análisis que queramos realizar con las lecturas. En el caso de las secuenciaciones para metagenética, </a:t>
            </a:r>
            <a:endParaRPr/>
          </a:p>
          <a:p>
            <a:pPr indent="0" lvl="0" marL="0" marR="0" rtl="0" algn="l">
              <a:lnSpc>
                <a:spcPct val="100000"/>
              </a:lnSpc>
              <a:spcBef>
                <a:spcPts val="0"/>
              </a:spcBef>
              <a:spcAft>
                <a:spcPts val="0"/>
              </a:spcAft>
              <a:buClr>
                <a:schemeClr val="dk1"/>
              </a:buClr>
              <a:buSzPts val="1200"/>
              <a:buFont typeface="Calibri"/>
              <a:buNone/>
            </a:pPr>
            <a:r>
              <a:rPr lang="es-ES"/>
              <a:t>como el que observamos en esta gráfica, la práctica totalidad de las secuencias son de 300 pares de bases antes del trimado.</a:t>
            </a:r>
            <a:endParaRPr/>
          </a:p>
          <a:p>
            <a:pPr indent="0" lvl="0" marL="0" rtl="0" algn="l">
              <a:spcBef>
                <a:spcPts val="0"/>
              </a:spcBef>
              <a:spcAft>
                <a:spcPts val="0"/>
              </a:spcAft>
              <a:buNone/>
            </a:pPr>
            <a:r>
              <a:t/>
            </a:r>
            <a:endParaRPr/>
          </a:p>
        </p:txBody>
      </p:sp>
      <p:sp>
        <p:nvSpPr>
          <p:cNvPr id="719" name="Google Shape;719;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Esto se debe a que en metagenética, cuando queremos secuenciar el gen 16S, se utiliza la aproximación de amplicones y los fragmentos que se van a secuenciar son de 2X300 pares de bases, donde al menos 150 nucleótidos de ambos fragmentos tienen que ser solapantes. Este solapamiento es importante ya que es lo que nos va a permitir secuenciar las regiones hipervariables 3 y 4 del gen 16S que tienen un tamaño medio de 450 bases. Si no tenemos al menos ere tamaño entre R1 y R2, esas lecturas no nos sirven. Que pasa si sobre esas lecturas de 300 nucleótidois realizamos un trimado?</a:t>
            </a:r>
            <a:endParaRPr/>
          </a:p>
        </p:txBody>
      </p:sp>
      <p:sp>
        <p:nvSpPr>
          <p:cNvPr id="729" name="Google Shape;72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Pues ocurre lo siguiente, y es que las lecturas van perdiendo tamaño porque quitamos los extremos. Y esto puede producir que tengamos picos en longitudes de lectura de 120 nucleótidos como el de la imagen. Estas lecturas no nos van a permitir realizar el análisis de metagenética, ya que son lecturas demasiado pequeñas como para solapar.</a:t>
            </a:r>
            <a:endParaRPr/>
          </a:p>
          <a:p>
            <a:pPr indent="0" lvl="0" marL="0" rtl="0" algn="l">
              <a:spcBef>
                <a:spcPts val="0"/>
              </a:spcBef>
              <a:spcAft>
                <a:spcPts val="0"/>
              </a:spcAft>
              <a:buNone/>
            </a:pPr>
            <a:r>
              <a:t/>
            </a:r>
            <a:endParaRPr/>
          </a:p>
        </p:txBody>
      </p:sp>
      <p:sp>
        <p:nvSpPr>
          <p:cNvPr id="747" name="Google Shape;747;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Como vemos aquí, si no hay overlapping, no vamos a poder secuenciar esas zonas hipervariables del gen 16S. En este caso, cuando estemos realizando el filtrado de las lecturas tendremos que indicar que al menos nos tenemos que quedar con las lecturas que tengan al menos 150 nucleótidos y lo que en este ejemplo vamos a ver en las estadísticas de calidad, es que hemos perdido muchas lecturas debido al tamaño, que como ya hemos visto es un estadístico que nos muestra el software fastp.</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Como podéis ver, la forma en la que nosotros vamos a interpretar las estadísticas de calidad y la forma en la que vamos a configurar los softwares para el filtrado de calidad, va ha depender enormemente del tipo de secuenciación que hayamos realizado y del análisis para el que queramos utilizar nuestras lecturas.</a:t>
            </a:r>
            <a:endParaRPr/>
          </a:p>
        </p:txBody>
      </p:sp>
      <p:sp>
        <p:nvSpPr>
          <p:cNvPr id="758" name="Google Shape;758;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Como hemos visto en la diapositiva anterior, los símbolos y letras que indican la calidad  no nos dicen nada así leídos, ya que se encuentran codificados en un formato llamado ASCII.</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Este símbolo o letra se obtiene inicialmente transformando la probabilidad de error de la secuenciación en un número de calidad Phred, que sería el valor de calidad que nosotros conocemos, pero para poderlo almacenar óptimamente en un fichero, este valor phred a su vez se codifica en el formato ASCII que hemos visto en el ejemplo de un fastq en la diapositiva anterior.</a:t>
            </a:r>
            <a:endParaRPr/>
          </a:p>
          <a:p>
            <a:pPr indent="0" lvl="0" marL="0" rtl="0" algn="l">
              <a:spcBef>
                <a:spcPts val="0"/>
              </a:spcBef>
              <a:spcAft>
                <a:spcPts val="0"/>
              </a:spcAft>
              <a:buNone/>
            </a:pPr>
            <a:r>
              <a:t/>
            </a:r>
            <a:endParaRPr/>
          </a:p>
        </p:txBody>
      </p:sp>
      <p:sp>
        <p:nvSpPr>
          <p:cNvPr id="183" name="Google Shape;18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Alguna cosa que no haya quedado clara antes de seguir con la siguiente presentación?</a:t>
            </a:r>
            <a:endParaRPr/>
          </a:p>
        </p:txBody>
      </p:sp>
      <p:sp>
        <p:nvSpPr>
          <p:cNvPr id="774" name="Google Shape;774;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Illumina tienen una probabilidad de error de secuenciación igual que ocurre con la secuenciación de Sanger. En Sanger, por ejemplo cuando en un pico del cromatograma tenemos algunos picos más pequeños que se corresponden con otros nucleótidos, y que se resuelven mal, tenemos un probabilidad de error.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En el caso de Illumina en un mismo clúster de secuenciación, la señal luminosa de una nucleótido que se está secuenciando puede ser más tenue de lo normal porque alguno de los fragmentos del clúster no está emitiendo luz, y esta intensidad luminosa se utiliza para calcular la probabilidad de error de secuenciación de un nucleótido. Esta probabilidad de error se transforma en un número que conocemos como calidad Phred, que se originó como una aproximación algorítmica a la calidad de la secuenciación con Sanger.</a:t>
            </a:r>
            <a:endParaRPr/>
          </a:p>
          <a:p>
            <a:pPr indent="0" lvl="0" marL="0" rtl="0" algn="l">
              <a:spcBef>
                <a:spcPts val="0"/>
              </a:spcBef>
              <a:spcAft>
                <a:spcPts val="0"/>
              </a:spcAft>
              <a:buNone/>
            </a:pPr>
            <a:r>
              <a:t/>
            </a:r>
            <a:endParaRPr/>
          </a:p>
        </p:txBody>
      </p:sp>
      <p:sp>
        <p:nvSpPr>
          <p:cNvPr id="203" name="Google Shape;20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¿Como se traduce esta probabilidad de error en el Phred-Score? Pues de la siguiente manera, cuando la probabilidad de que un nucleótido se haya secuenciado mal es de 1 entre 10, se le asigna un phred score de 10. Cuando es de 1 entre mil, se le asigna un phred score de 30. Normalmente, en la versión 1.8+ de Illumina el Phred score oscila entre 0 y 40.</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Utilizando esa fórmula que nos dice que la calidad phred es el opuesto del logaritmo en base 10 d la probabilidad de error en la secuenciación de una base, multiplicada por 10. </a:t>
            </a:r>
            <a:endParaRPr/>
          </a:p>
        </p:txBody>
      </p:sp>
      <p:sp>
        <p:nvSpPr>
          <p:cNvPr id="217" name="Google Shape;21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Por ejemplo cuando tenemos una probabilidad de 1 entre 10.000 de habernos equivocado con una base, reemplazamos la P en la fórmula por 0.0001 y la Q nos sale que es 40, así tenemos el valor de calidad phred.</a:t>
            </a:r>
            <a:endParaRPr/>
          </a:p>
        </p:txBody>
      </p:sp>
      <p:sp>
        <p:nvSpPr>
          <p:cNvPr id="229" name="Google Shape;22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Sin embargo, almacenar la calidad como dos numeros, 10 o 40 por ejemplo, en un fichero no es optimo, por lo que hay que transformarlo en un valor que ocupe un solo bit, y para eso utilizamos el código ASCIII (que viene de American Standard Code for Information Interchange o en castellano Código Estándar estadounidense para el Intercambio de Información).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Así convertimos ese número Phred entre 0 y 40 en los símbolos y letras que hemos visto que sale en las lecturas del archivo .fastq utilizamos el código ASCII. Este formato nos permite que cada valor de calidad ocupe solo un carácter o un bit. Por ejemplo:</a:t>
            </a:r>
            <a:endParaRPr/>
          </a:p>
          <a:p>
            <a:pPr indent="-171450" lvl="0" marL="171450" marR="0" rtl="0" algn="l">
              <a:lnSpc>
                <a:spcPct val="100000"/>
              </a:lnSpc>
              <a:spcBef>
                <a:spcPts val="0"/>
              </a:spcBef>
              <a:spcAft>
                <a:spcPts val="0"/>
              </a:spcAft>
              <a:buClr>
                <a:schemeClr val="dk1"/>
              </a:buClr>
              <a:buSzPts val="1200"/>
              <a:buFont typeface="Arial"/>
              <a:buChar char="•"/>
            </a:pPr>
            <a:r>
              <a:rPr lang="es-ES"/>
              <a:t>En las versiones actuales de illumina y en sanger se utiliza el formato que se conoce como Phred+33 ya que una calidad de 0 se corresponde con el decimar 33.</a:t>
            </a:r>
            <a:endParaRPr/>
          </a:p>
          <a:p>
            <a:pPr indent="-171450" lvl="0" marL="171450" marR="0" rtl="0" algn="l">
              <a:lnSpc>
                <a:spcPct val="100000"/>
              </a:lnSpc>
              <a:spcBef>
                <a:spcPts val="0"/>
              </a:spcBef>
              <a:spcAft>
                <a:spcPts val="0"/>
              </a:spcAft>
              <a:buClr>
                <a:schemeClr val="dk1"/>
              </a:buClr>
              <a:buSzPts val="1200"/>
              <a:buFont typeface="Arial"/>
              <a:buChar char="•"/>
            </a:pPr>
            <a:r>
              <a:rPr lang="es-ES"/>
              <a:t>En las versiones antiguas de illumina y en solexa se utiliza el formato phred +64 que como era diferente al de Sanger hacía necesario una conversión para poder comparar las calidades entre los dos tipos de secuenciación.</a:t>
            </a:r>
            <a:endParaRPr/>
          </a:p>
          <a:p>
            <a:pPr indent="0" lvl="0" marL="0" rtl="0" algn="l">
              <a:spcBef>
                <a:spcPts val="0"/>
              </a:spcBef>
              <a:spcAft>
                <a:spcPts val="0"/>
              </a:spcAft>
              <a:buNone/>
            </a:pPr>
            <a:r>
              <a:t/>
            </a:r>
            <a:endParaRPr/>
          </a:p>
        </p:txBody>
      </p:sp>
      <p:sp>
        <p:nvSpPr>
          <p:cNvPr id="245" name="Google Shape;24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21" name="Shape 21"/>
        <p:cNvGrpSpPr/>
        <p:nvPr/>
      </p:nvGrpSpPr>
      <p:grpSpPr>
        <a:xfrm>
          <a:off x="0" y="0"/>
          <a:ext cx="0" cy="0"/>
          <a:chOff x="0" y="0"/>
          <a:chExt cx="0" cy="0"/>
        </a:xfrm>
      </p:grpSpPr>
      <p:sp>
        <p:nvSpPr>
          <p:cNvPr id="22" name="Google Shape;22;p52"/>
          <p:cNvSpPr txBox="1"/>
          <p:nvPr>
            <p:ph idx="1" type="subTitle"/>
          </p:nvPr>
        </p:nvSpPr>
        <p:spPr>
          <a:xfrm>
            <a:off x="1142999" y="4238852"/>
            <a:ext cx="6858000" cy="1655762"/>
          </a:xfrm>
          <a:prstGeom prst="rect">
            <a:avLst/>
          </a:prstGeom>
          <a:noFill/>
          <a:ln>
            <a:noFill/>
          </a:ln>
        </p:spPr>
        <p:txBody>
          <a:bodyPr anchorCtr="0" anchor="t" bIns="45700" lIns="91425" spcFirstLastPara="1" rIns="91425" wrap="square" tIns="45700">
            <a:normAutofit/>
          </a:bodyPr>
          <a:lstStyle>
            <a:lvl1pPr lvl="0" algn="ctr">
              <a:spcBef>
                <a:spcPts val="360"/>
              </a:spcBef>
              <a:spcAft>
                <a:spcPts val="0"/>
              </a:spcAft>
              <a:buClr>
                <a:schemeClr val="dk1"/>
              </a:buClr>
              <a:buSzPts val="1800"/>
              <a:buNone/>
              <a:defRPr sz="1800"/>
            </a:lvl1pPr>
            <a:lvl2pPr lvl="1" algn="ctr">
              <a:spcBef>
                <a:spcPts val="300"/>
              </a:spcBef>
              <a:spcAft>
                <a:spcPts val="0"/>
              </a:spcAft>
              <a:buClr>
                <a:schemeClr val="dk1"/>
              </a:buClr>
              <a:buSzPts val="1500"/>
              <a:buNone/>
              <a:defRPr sz="1500"/>
            </a:lvl2pPr>
            <a:lvl3pPr lvl="2" algn="ctr">
              <a:spcBef>
                <a:spcPts val="270"/>
              </a:spcBef>
              <a:spcAft>
                <a:spcPts val="0"/>
              </a:spcAft>
              <a:buClr>
                <a:schemeClr val="dk1"/>
              </a:buClr>
              <a:buSzPts val="1350"/>
              <a:buNone/>
              <a:defRPr sz="1350"/>
            </a:lvl3pPr>
            <a:lvl4pPr lvl="3" algn="ctr">
              <a:spcBef>
                <a:spcPts val="240"/>
              </a:spcBef>
              <a:spcAft>
                <a:spcPts val="0"/>
              </a:spcAft>
              <a:buClr>
                <a:schemeClr val="dk1"/>
              </a:buClr>
              <a:buSzPts val="1200"/>
              <a:buNone/>
              <a:defRPr sz="1200"/>
            </a:lvl4pPr>
            <a:lvl5pPr lvl="4" algn="ctr">
              <a:spcBef>
                <a:spcPts val="240"/>
              </a:spcBef>
              <a:spcAft>
                <a:spcPts val="0"/>
              </a:spcAft>
              <a:buClr>
                <a:schemeClr val="dk1"/>
              </a:buClr>
              <a:buSzPts val="1200"/>
              <a:buNone/>
              <a:defRPr sz="1200"/>
            </a:lvl5pPr>
            <a:lvl6pPr lvl="5" algn="ctr">
              <a:spcBef>
                <a:spcPts val="240"/>
              </a:spcBef>
              <a:spcAft>
                <a:spcPts val="0"/>
              </a:spcAft>
              <a:buClr>
                <a:schemeClr val="dk1"/>
              </a:buClr>
              <a:buSzPts val="1200"/>
              <a:buNone/>
              <a:defRPr sz="1200"/>
            </a:lvl6pPr>
            <a:lvl7pPr lvl="6" algn="ctr">
              <a:spcBef>
                <a:spcPts val="240"/>
              </a:spcBef>
              <a:spcAft>
                <a:spcPts val="0"/>
              </a:spcAft>
              <a:buClr>
                <a:schemeClr val="dk1"/>
              </a:buClr>
              <a:buSzPts val="1200"/>
              <a:buNone/>
              <a:defRPr sz="1200"/>
            </a:lvl7pPr>
            <a:lvl8pPr lvl="7" algn="ctr">
              <a:spcBef>
                <a:spcPts val="240"/>
              </a:spcBef>
              <a:spcAft>
                <a:spcPts val="0"/>
              </a:spcAft>
              <a:buClr>
                <a:schemeClr val="dk1"/>
              </a:buClr>
              <a:buSzPts val="1200"/>
              <a:buNone/>
              <a:defRPr sz="1200"/>
            </a:lvl8pPr>
            <a:lvl9pPr lvl="8" algn="ctr">
              <a:spcBef>
                <a:spcPts val="240"/>
              </a:spcBef>
              <a:spcAft>
                <a:spcPts val="0"/>
              </a:spcAft>
              <a:buClr>
                <a:schemeClr val="dk1"/>
              </a:buClr>
              <a:buSzPts val="1200"/>
              <a:buNone/>
              <a:defRPr sz="1200"/>
            </a:lvl9pPr>
          </a:lstStyle>
          <a:p/>
        </p:txBody>
      </p:sp>
      <p:sp>
        <p:nvSpPr>
          <p:cNvPr id="23" name="Google Shape;23;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6" name="Google Shape;26;p52"/>
          <p:cNvSpPr txBox="1"/>
          <p:nvPr>
            <p:ph idx="2" type="body"/>
          </p:nvPr>
        </p:nvSpPr>
        <p:spPr>
          <a:xfrm>
            <a:off x="1825823" y="3591833"/>
            <a:ext cx="5492353" cy="563563"/>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Clr>
                <a:schemeClr val="dk1"/>
              </a:buClr>
              <a:buSzPts val="1800"/>
              <a:buNone/>
              <a:defRPr sz="18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52"/>
          <p:cNvSpPr txBox="1"/>
          <p:nvPr>
            <p:ph idx="3" type="body"/>
          </p:nvPr>
        </p:nvSpPr>
        <p:spPr>
          <a:xfrm>
            <a:off x="1640682" y="1592264"/>
            <a:ext cx="5945981" cy="1584325"/>
          </a:xfrm>
          <a:prstGeom prst="rect">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9" name="Shape 79"/>
        <p:cNvGrpSpPr/>
        <p:nvPr/>
      </p:nvGrpSpPr>
      <p:grpSpPr>
        <a:xfrm>
          <a:off x="0" y="0"/>
          <a:ext cx="0" cy="0"/>
          <a:chOff x="0" y="0"/>
          <a:chExt cx="0" cy="0"/>
        </a:xfrm>
      </p:grpSpPr>
      <p:sp>
        <p:nvSpPr>
          <p:cNvPr id="80" name="Google Shape;80;p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onsola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1"/>
          <p:cNvSpPr/>
          <p:nvPr>
            <p:ph idx="2" type="pic"/>
          </p:nvPr>
        </p:nvSpPr>
        <p:spPr>
          <a:xfrm>
            <a:off x="1792288" y="612775"/>
            <a:ext cx="5486400" cy="4114800"/>
          </a:xfrm>
          <a:prstGeom prst="rect">
            <a:avLst/>
          </a:prstGeom>
          <a:noFill/>
          <a:ln>
            <a:noFill/>
          </a:ln>
        </p:spPr>
      </p:sp>
      <p:sp>
        <p:nvSpPr>
          <p:cNvPr id="82" name="Google Shape;82;p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3" name="Google Shape;83;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6" name="Shape 86"/>
        <p:cNvGrpSpPr/>
        <p:nvPr/>
      </p:nvGrpSpPr>
      <p:grpSpPr>
        <a:xfrm>
          <a:off x="0" y="0"/>
          <a:ext cx="0" cy="0"/>
          <a:chOff x="0" y="0"/>
          <a:chExt cx="0" cy="0"/>
        </a:xfrm>
      </p:grpSpPr>
      <p:sp>
        <p:nvSpPr>
          <p:cNvPr id="87" name="Google Shape;87;p62"/>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62"/>
          <p:cNvSpPr txBox="1"/>
          <p:nvPr>
            <p:ph idx="1" type="body"/>
          </p:nvPr>
        </p:nvSpPr>
        <p:spPr>
          <a:xfrm rot="5400000">
            <a:off x="2467335" y="-93303"/>
            <a:ext cx="4209331"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2" name="Shape 92"/>
        <p:cNvGrpSpPr/>
        <p:nvPr/>
      </p:nvGrpSpPr>
      <p:grpSpPr>
        <a:xfrm>
          <a:off x="0" y="0"/>
          <a:ext cx="0" cy="0"/>
          <a:chOff x="0" y="0"/>
          <a:chExt cx="0" cy="0"/>
        </a:xfrm>
      </p:grpSpPr>
      <p:sp>
        <p:nvSpPr>
          <p:cNvPr id="93" name="Google Shape;93;p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 name="Shape 28"/>
        <p:cNvGrpSpPr/>
        <p:nvPr/>
      </p:nvGrpSpPr>
      <p:grpSpPr>
        <a:xfrm>
          <a:off x="0" y="0"/>
          <a:ext cx="0" cy="0"/>
          <a:chOff x="0" y="0"/>
          <a:chExt cx="0" cy="0"/>
        </a:xfrm>
      </p:grpSpPr>
      <p:sp>
        <p:nvSpPr>
          <p:cNvPr id="29" name="Google Shape;29;p53"/>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2800"/>
              <a:buFont typeface="Consola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3"/>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4" name="Shape 34"/>
        <p:cNvGrpSpPr/>
        <p:nvPr/>
      </p:nvGrpSpPr>
      <p:grpSpPr>
        <a:xfrm>
          <a:off x="0" y="0"/>
          <a:ext cx="0" cy="0"/>
          <a:chOff x="0" y="0"/>
          <a:chExt cx="0" cy="0"/>
        </a:xfrm>
      </p:grpSpPr>
      <p:sp>
        <p:nvSpPr>
          <p:cNvPr id="35" name="Google Shape;35;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8" name="Shape 38"/>
        <p:cNvGrpSpPr/>
        <p:nvPr/>
      </p:nvGrpSpPr>
      <p:grpSpPr>
        <a:xfrm>
          <a:off x="0" y="0"/>
          <a:ext cx="0" cy="0"/>
          <a:chOff x="0" y="0"/>
          <a:chExt cx="0" cy="0"/>
        </a:xfrm>
      </p:grpSpPr>
      <p:sp>
        <p:nvSpPr>
          <p:cNvPr id="39" name="Google Shape;39;p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rgbClr val="888888"/>
              </a:buClr>
              <a:buSzPts val="20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1" name="Google Shape;4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4" name="Shape 44"/>
        <p:cNvGrpSpPr/>
        <p:nvPr/>
      </p:nvGrpSpPr>
      <p:grpSpPr>
        <a:xfrm>
          <a:off x="0" y="0"/>
          <a:ext cx="0" cy="0"/>
          <a:chOff x="0" y="0"/>
          <a:chExt cx="0" cy="0"/>
        </a:xfrm>
      </p:grpSpPr>
      <p:sp>
        <p:nvSpPr>
          <p:cNvPr id="45" name="Google Shape;45;p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onsolas"/>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7" name="Google Shape;4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50" name="Google Shape;50;p56"/>
          <p:cNvSpPr txBox="1"/>
          <p:nvPr/>
        </p:nvSpPr>
        <p:spPr>
          <a:xfrm>
            <a:off x="457200" y="692696"/>
            <a:ext cx="8229600" cy="792088"/>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100"/>
              <a:buFont typeface="Consolas"/>
              <a:buNone/>
            </a:pPr>
            <a:r>
              <a:rPr lang="es-ES" sz="2100">
                <a:solidFill>
                  <a:schemeClr val="dk1"/>
                </a:solidFill>
                <a:latin typeface="Consolas"/>
                <a:ea typeface="Consolas"/>
                <a:cs typeface="Consolas"/>
                <a:sym typeface="Consolas"/>
              </a:rPr>
              <a:t>Haga clic para modificar el estilo de título del patrón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5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4" name="Google Shape;54;p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5" name="Google Shape;55;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8" name="Shape 58"/>
        <p:cNvGrpSpPr/>
        <p:nvPr/>
      </p:nvGrpSpPr>
      <p:grpSpPr>
        <a:xfrm>
          <a:off x="0" y="0"/>
          <a:ext cx="0" cy="0"/>
          <a:chOff x="0" y="0"/>
          <a:chExt cx="0" cy="0"/>
        </a:xfrm>
      </p:grpSpPr>
      <p:sp>
        <p:nvSpPr>
          <p:cNvPr id="59" name="Google Shape;59;p5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2800"/>
              <a:buFont typeface="Consola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1" name="Google Shape;61;p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 name="Google Shape;62;p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67" name="Shape 67"/>
        <p:cNvGrpSpPr/>
        <p:nvPr/>
      </p:nvGrpSpPr>
      <p:grpSpPr>
        <a:xfrm>
          <a:off x="0" y="0"/>
          <a:ext cx="0" cy="0"/>
          <a:chOff x="0" y="0"/>
          <a:chExt cx="0" cy="0"/>
        </a:xfrm>
      </p:grpSpPr>
      <p:sp>
        <p:nvSpPr>
          <p:cNvPr id="68" name="Google Shape;68;p59"/>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2" name="Shape 72"/>
        <p:cNvGrpSpPr/>
        <p:nvPr/>
      </p:nvGrpSpPr>
      <p:grpSpPr>
        <a:xfrm>
          <a:off x="0" y="0"/>
          <a:ext cx="0" cy="0"/>
          <a:chOff x="0" y="0"/>
          <a:chExt cx="0" cy="0"/>
        </a:xfrm>
      </p:grpSpPr>
      <p:sp>
        <p:nvSpPr>
          <p:cNvPr id="73" name="Google Shape;73;p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onsola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5" name="Google Shape;75;p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1"/>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800"/>
              <a:buFont typeface="Consolas"/>
              <a:buNone/>
              <a:defRPr b="0" i="0" sz="2800" u="none" cap="none" strike="noStrik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1"/>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lvl1pPr indent="-355600" lvl="0" marL="457200" marR="0" rtl="0" algn="l">
              <a:spcBef>
                <a:spcPts val="400"/>
              </a:spcBef>
              <a:spcAft>
                <a:spcPts val="0"/>
              </a:spcAft>
              <a:buClr>
                <a:schemeClr val="dk1"/>
              </a:buClr>
              <a:buSzPts val="2000"/>
              <a:buFont typeface="Arial"/>
              <a:buChar char="•"/>
              <a:defRPr b="1" i="0" sz="2000" u="sng" cap="none" strike="noStrike">
                <a:solidFill>
                  <a:schemeClr val="dk1"/>
                </a:solidFill>
                <a:latin typeface="Consolas"/>
                <a:ea typeface="Consolas"/>
                <a:cs typeface="Consolas"/>
                <a:sym typeface="Consolas"/>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onsolas"/>
                <a:ea typeface="Consolas"/>
                <a:cs typeface="Consolas"/>
                <a:sym typeface="Consola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onsolas"/>
                <a:ea typeface="Consolas"/>
                <a:cs typeface="Consolas"/>
                <a:sym typeface="Consola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onsolas"/>
                <a:ea typeface="Consolas"/>
                <a:cs typeface="Consolas"/>
                <a:sym typeface="Consolas"/>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onsolas"/>
                <a:ea typeface="Consolas"/>
                <a:cs typeface="Consolas"/>
                <a:sym typeface="Consola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 name="Google Shape;15;p51"/>
          <p:cNvPicPr preferRelativeResize="0"/>
          <p:nvPr/>
        </p:nvPicPr>
        <p:blipFill rotWithShape="1">
          <a:blip r:embed="rId1">
            <a:alphaModFix/>
          </a:blip>
          <a:srcRect b="0" l="0" r="0" t="0"/>
          <a:stretch/>
        </p:blipFill>
        <p:spPr>
          <a:xfrm>
            <a:off x="469099" y="196256"/>
            <a:ext cx="1831796" cy="464222"/>
          </a:xfrm>
          <a:prstGeom prst="rect">
            <a:avLst/>
          </a:prstGeom>
          <a:noFill/>
          <a:ln>
            <a:noFill/>
          </a:ln>
        </p:spPr>
      </p:pic>
      <p:pic>
        <p:nvPicPr>
          <p:cNvPr id="16" name="Google Shape;16;p51"/>
          <p:cNvPicPr preferRelativeResize="0"/>
          <p:nvPr/>
        </p:nvPicPr>
        <p:blipFill rotWithShape="1">
          <a:blip r:embed="rId2">
            <a:alphaModFix/>
          </a:blip>
          <a:srcRect b="0" l="0" r="0" t="0"/>
          <a:stretch/>
        </p:blipFill>
        <p:spPr>
          <a:xfrm>
            <a:off x="2297265" y="196255"/>
            <a:ext cx="2634775" cy="451676"/>
          </a:xfrm>
          <a:prstGeom prst="rect">
            <a:avLst/>
          </a:prstGeom>
          <a:noFill/>
          <a:ln>
            <a:noFill/>
          </a:ln>
        </p:spPr>
      </p:pic>
      <p:pic>
        <p:nvPicPr>
          <p:cNvPr id="17" name="Google Shape;17;p51"/>
          <p:cNvPicPr preferRelativeResize="0"/>
          <p:nvPr/>
        </p:nvPicPr>
        <p:blipFill rotWithShape="1">
          <a:blip r:embed="rId3">
            <a:alphaModFix/>
          </a:blip>
          <a:srcRect b="20398" l="0" r="0" t="20459"/>
          <a:stretch/>
        </p:blipFill>
        <p:spPr>
          <a:xfrm>
            <a:off x="6228184" y="-27384"/>
            <a:ext cx="2520280" cy="867911"/>
          </a:xfrm>
          <a:prstGeom prst="rect">
            <a:avLst/>
          </a:prstGeom>
          <a:noFill/>
          <a:ln>
            <a:noFill/>
          </a:ln>
        </p:spPr>
      </p:pic>
      <p:sp>
        <p:nvSpPr>
          <p:cNvPr id="18" name="Google Shape;18;p51"/>
          <p:cNvSpPr/>
          <p:nvPr/>
        </p:nvSpPr>
        <p:spPr>
          <a:xfrm>
            <a:off x="0" y="1152525"/>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r>
              <a:rPr b="0" i="0" lang="es-ES" sz="11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9" name="Google Shape;19;p51"/>
          <p:cNvSpPr/>
          <p:nvPr/>
        </p:nvSpPr>
        <p:spPr>
          <a:xfrm>
            <a:off x="673894" y="1493863"/>
            <a:ext cx="8470106" cy="134937"/>
          </a:xfrm>
          <a:prstGeom prst="rect">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425EA9"/>
              </a:solidFill>
              <a:latin typeface="Arial"/>
              <a:ea typeface="Arial"/>
              <a:cs typeface="Arial"/>
              <a:sym typeface="Arial"/>
            </a:endParaRPr>
          </a:p>
        </p:txBody>
      </p:sp>
      <p:sp>
        <p:nvSpPr>
          <p:cNvPr id="20" name="Google Shape;20;p51"/>
          <p:cNvSpPr/>
          <p:nvPr/>
        </p:nvSpPr>
        <p:spPr>
          <a:xfrm>
            <a:off x="0" y="1493863"/>
            <a:ext cx="557213" cy="134937"/>
          </a:xfrm>
          <a:prstGeom prst="rect">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425EA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9.jpg"/><Relationship Id="rId5" Type="http://schemas.openxmlformats.org/officeDocument/2006/relationships/image" Target="../media/image4.jpg"/><Relationship Id="rId6" Type="http://schemas.openxmlformats.org/officeDocument/2006/relationships/image" Target="../media/image6.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p:nvPr/>
        </p:nvSpPr>
        <p:spPr>
          <a:xfrm>
            <a:off x="0" y="1052736"/>
            <a:ext cx="9144000" cy="496855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txBox="1"/>
          <p:nvPr>
            <p:ph idx="1" type="subTitle"/>
          </p:nvPr>
        </p:nvSpPr>
        <p:spPr>
          <a:xfrm>
            <a:off x="1142999" y="4093904"/>
            <a:ext cx="6858000" cy="86654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800"/>
              <a:buNone/>
            </a:pPr>
            <a:r>
              <a:rPr lang="es-ES"/>
              <a:t>BU-ISCIII</a:t>
            </a:r>
            <a:endParaRPr/>
          </a:p>
          <a:p>
            <a:pPr indent="0" lvl="0" marL="0" rtl="0" algn="ctr">
              <a:spcBef>
                <a:spcPts val="360"/>
              </a:spcBef>
              <a:spcAft>
                <a:spcPts val="0"/>
              </a:spcAft>
              <a:buClr>
                <a:schemeClr val="dk1"/>
              </a:buClr>
              <a:buSzPts val="1800"/>
              <a:buNone/>
            </a:pPr>
            <a:r>
              <a:rPr lang="es-ES"/>
              <a:t>Unidades Comunes Científico Técnicas – SGSAFI-ISCIII</a:t>
            </a:r>
            <a:endParaRPr/>
          </a:p>
        </p:txBody>
      </p:sp>
      <p:sp>
        <p:nvSpPr>
          <p:cNvPr id="105" name="Google Shape;105;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106" name="Google Shape;106;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107" name="Google Shape;107;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8" name="Google Shape;108;p1"/>
          <p:cNvSpPr txBox="1"/>
          <p:nvPr>
            <p:ph idx="2" type="body"/>
          </p:nvPr>
        </p:nvSpPr>
        <p:spPr>
          <a:xfrm>
            <a:off x="1825823" y="3591833"/>
            <a:ext cx="5492353" cy="5635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800"/>
              <a:buNone/>
            </a:pPr>
            <a:r>
              <a:rPr lang="es-ES"/>
              <a:t>Sarai Varona</a:t>
            </a:r>
            <a:endParaRPr/>
          </a:p>
        </p:txBody>
      </p:sp>
      <p:sp>
        <p:nvSpPr>
          <p:cNvPr id="109" name="Google Shape;109;p1"/>
          <p:cNvSpPr txBox="1"/>
          <p:nvPr>
            <p:ph idx="3" type="body"/>
          </p:nvPr>
        </p:nvSpPr>
        <p:spPr>
          <a:xfrm>
            <a:off x="1600200" y="2209800"/>
            <a:ext cx="6055518" cy="922336"/>
          </a:xfrm>
          <a:prstGeom prst="rect">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rmAutofit fontScale="77500" lnSpcReduction="20000"/>
          </a:bodyPr>
          <a:lstStyle/>
          <a:p>
            <a:pPr indent="0" lvl="0" marL="0" rtl="0" algn="ctr">
              <a:spcBef>
                <a:spcPts val="0"/>
              </a:spcBef>
              <a:spcAft>
                <a:spcPts val="0"/>
              </a:spcAft>
              <a:buClr>
                <a:schemeClr val="lt1"/>
              </a:buClr>
              <a:buSzPct val="100000"/>
              <a:buNone/>
            </a:pPr>
            <a:r>
              <a:rPr lang="es-ES" sz="2800" u="none"/>
              <a:t>Session 2.1 – Quality assessment and </a:t>
            </a:r>
            <a:endParaRPr/>
          </a:p>
          <a:p>
            <a:pPr indent="0" lvl="0" marL="0" rtl="0" algn="ctr">
              <a:spcBef>
                <a:spcPts val="434"/>
              </a:spcBef>
              <a:spcAft>
                <a:spcPts val="0"/>
              </a:spcAft>
              <a:buClr>
                <a:schemeClr val="lt1"/>
              </a:buClr>
              <a:buSzPct val="100000"/>
              <a:buNone/>
            </a:pPr>
            <a:r>
              <a:rPr lang="es-ES" sz="2800" u="none"/>
              <a:t>read preprocessing  </a:t>
            </a:r>
            <a:endParaRPr/>
          </a:p>
        </p:txBody>
      </p:sp>
      <p:sp>
        <p:nvSpPr>
          <p:cNvPr id="110" name="Google Shape;110;p1"/>
          <p:cNvSpPr txBox="1"/>
          <p:nvPr/>
        </p:nvSpPr>
        <p:spPr>
          <a:xfrm>
            <a:off x="2807190" y="4960452"/>
            <a:ext cx="36003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s-ES" sz="1800">
                <a:solidFill>
                  <a:schemeClr val="dk1"/>
                </a:solidFill>
                <a:latin typeface="Calibri"/>
                <a:ea typeface="Calibri"/>
                <a:cs typeface="Calibri"/>
                <a:sym typeface="Calibri"/>
              </a:rPr>
              <a:t>28-31 Octubre 2024, 6ª Edición</a:t>
            </a:r>
            <a:endParaRPr/>
          </a:p>
          <a:p>
            <a:pPr indent="0" lvl="0" marL="0" marR="0" rtl="0" algn="ctr">
              <a:spcBef>
                <a:spcPts val="0"/>
              </a:spcBef>
              <a:spcAft>
                <a:spcPts val="0"/>
              </a:spcAft>
              <a:buNone/>
            </a:pPr>
            <a:r>
              <a:rPr b="0" i="0" lang="es-ES" sz="1800" u="none" cap="none" strike="noStrike">
                <a:solidFill>
                  <a:schemeClr val="dk1"/>
                </a:solidFill>
                <a:latin typeface="Calibri"/>
                <a:ea typeface="Calibri"/>
                <a:cs typeface="Calibri"/>
                <a:sym typeface="Calibri"/>
              </a:rPr>
              <a:t>Programa Formación Continua, ISCIII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0"/>
          <p:cNvSpPr txBox="1"/>
          <p:nvPr>
            <p:ph idx="1" type="body"/>
          </p:nvPr>
        </p:nvSpPr>
        <p:spPr>
          <a:xfrm>
            <a:off x="457200" y="1600201"/>
            <a:ext cx="8229600" cy="5326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a:t>Phred 33 example</a:t>
            </a:r>
            <a:endParaRPr/>
          </a:p>
        </p:txBody>
      </p:sp>
      <p:pic>
        <p:nvPicPr>
          <p:cNvPr id="260" name="Google Shape;260;p10"/>
          <p:cNvPicPr preferRelativeResize="0"/>
          <p:nvPr/>
        </p:nvPicPr>
        <p:blipFill rotWithShape="1">
          <a:blip r:embed="rId3">
            <a:alphaModFix/>
          </a:blip>
          <a:srcRect b="0" l="0" r="0" t="0"/>
          <a:stretch/>
        </p:blipFill>
        <p:spPr>
          <a:xfrm>
            <a:off x="498341" y="2348731"/>
            <a:ext cx="8124065" cy="894893"/>
          </a:xfrm>
          <a:prstGeom prst="rect">
            <a:avLst/>
          </a:prstGeom>
          <a:noFill/>
          <a:ln>
            <a:noFill/>
          </a:ln>
        </p:spPr>
      </p:pic>
      <p:sp>
        <p:nvSpPr>
          <p:cNvPr id="261" name="Google Shape;261;p10"/>
          <p:cNvSpPr txBox="1"/>
          <p:nvPr/>
        </p:nvSpPr>
        <p:spPr>
          <a:xfrm>
            <a:off x="498341" y="4293096"/>
            <a:ext cx="8124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P=0.001		Q=-10*log10(0.001)= 30                 ASCIII 33+30 = 63                     ?</a:t>
            </a:r>
            <a:endParaRPr/>
          </a:p>
        </p:txBody>
      </p:sp>
      <p:sp>
        <p:nvSpPr>
          <p:cNvPr id="262" name="Google Shape;262;p10"/>
          <p:cNvSpPr/>
          <p:nvPr/>
        </p:nvSpPr>
        <p:spPr>
          <a:xfrm>
            <a:off x="5508104" y="2555385"/>
            <a:ext cx="108012" cy="678868"/>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10"/>
          <p:cNvSpPr/>
          <p:nvPr/>
        </p:nvSpPr>
        <p:spPr>
          <a:xfrm>
            <a:off x="3581891" y="2555385"/>
            <a:ext cx="108012" cy="678868"/>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10"/>
          <p:cNvSpPr/>
          <p:nvPr/>
        </p:nvSpPr>
        <p:spPr>
          <a:xfrm>
            <a:off x="1511647" y="4396450"/>
            <a:ext cx="405300" cy="18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0"/>
          <p:cNvSpPr/>
          <p:nvPr/>
        </p:nvSpPr>
        <p:spPr>
          <a:xfrm>
            <a:off x="4330824" y="4396462"/>
            <a:ext cx="684000" cy="18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0"/>
          <p:cNvSpPr/>
          <p:nvPr/>
        </p:nvSpPr>
        <p:spPr>
          <a:xfrm>
            <a:off x="6891300" y="4396462"/>
            <a:ext cx="684000" cy="18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 </a:t>
            </a:r>
            <a:endParaRPr/>
          </a:p>
        </p:txBody>
      </p:sp>
      <p:sp>
        <p:nvSpPr>
          <p:cNvPr id="267" name="Google Shape;267;p10"/>
          <p:cNvSpPr txBox="1"/>
          <p:nvPr/>
        </p:nvSpPr>
        <p:spPr>
          <a:xfrm>
            <a:off x="511553" y="3573016"/>
            <a:ext cx="8124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P=0.0001		Q=-10*log10(0.0001)= 40                 ASCIII 33+40 = 73                     I</a:t>
            </a:r>
            <a:endParaRPr/>
          </a:p>
        </p:txBody>
      </p:sp>
      <p:sp>
        <p:nvSpPr>
          <p:cNvPr id="268" name="Google Shape;268;p10"/>
          <p:cNvSpPr/>
          <p:nvPr/>
        </p:nvSpPr>
        <p:spPr>
          <a:xfrm>
            <a:off x="1583671" y="3696475"/>
            <a:ext cx="264900" cy="184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0"/>
          <p:cNvSpPr/>
          <p:nvPr/>
        </p:nvSpPr>
        <p:spPr>
          <a:xfrm>
            <a:off x="4398640" y="3696466"/>
            <a:ext cx="684000" cy="18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0"/>
          <p:cNvSpPr/>
          <p:nvPr/>
        </p:nvSpPr>
        <p:spPr>
          <a:xfrm>
            <a:off x="6959116" y="3696466"/>
            <a:ext cx="684000" cy="18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72" name="Google Shape;2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3" name="Google Shape;273;p10"/>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Phred quality and error probability</a:t>
            </a:r>
            <a:endParaRPr/>
          </a:p>
        </p:txBody>
      </p:sp>
      <p:sp>
        <p:nvSpPr>
          <p:cNvPr id="274" name="Google Shape;27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pic>
        <p:nvPicPr>
          <p:cNvPr descr="Encoding of the quality score with ASCII characters for different Phred encoding. The ascii code sequence is shown at the top with symbols for 33 to 64, upper case letters, more symbols, and then lowercase letters. Sanger maps from 33 to 73 while solexa is shifted, starting at 59 and going to 104. Illumina 1.3 starts at 54 and goes to 104, Illumina 1.5 is shifted three scores to the right but still ends at 104. Illumina 1.8+ goes back to the Sanger except one single score wider. Illumina. " id="275" name="Google Shape;275;p10"/>
          <p:cNvPicPr preferRelativeResize="0"/>
          <p:nvPr/>
        </p:nvPicPr>
        <p:blipFill rotWithShape="1">
          <a:blip r:embed="rId4">
            <a:alphaModFix/>
          </a:blip>
          <a:srcRect b="0" l="0" r="0" t="0"/>
          <a:stretch/>
        </p:blipFill>
        <p:spPr>
          <a:xfrm>
            <a:off x="457200" y="4757629"/>
            <a:ext cx="8560662" cy="16348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82" name="Google Shape;28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3" name="Google Shape;283;p11"/>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Error rate and Quality in Nanopore</a:t>
            </a:r>
            <a:endParaRPr/>
          </a:p>
        </p:txBody>
      </p:sp>
      <p:pic>
        <p:nvPicPr>
          <p:cNvPr descr="Imagen que contiene Texto&#10;&#10;Descripción generada automáticamente" id="284" name="Google Shape;284;p11"/>
          <p:cNvPicPr preferRelativeResize="0"/>
          <p:nvPr/>
        </p:nvPicPr>
        <p:blipFill rotWithShape="1">
          <a:blip r:embed="rId3">
            <a:alphaModFix/>
          </a:blip>
          <a:srcRect b="0" l="0" r="0" t="0"/>
          <a:stretch/>
        </p:blipFill>
        <p:spPr>
          <a:xfrm>
            <a:off x="674585" y="1700809"/>
            <a:ext cx="7448577" cy="4176464"/>
          </a:xfrm>
          <a:prstGeom prst="rect">
            <a:avLst/>
          </a:prstGeom>
          <a:noFill/>
          <a:ln>
            <a:noFill/>
          </a:ln>
        </p:spPr>
      </p:pic>
      <p:sp>
        <p:nvSpPr>
          <p:cNvPr id="285" name="Google Shape;285;p11"/>
          <p:cNvSpPr/>
          <p:nvPr/>
        </p:nvSpPr>
        <p:spPr>
          <a:xfrm>
            <a:off x="1020838" y="5877272"/>
            <a:ext cx="6858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Calibri"/>
                <a:ea typeface="Calibri"/>
                <a:cs typeface="Calibri"/>
                <a:sym typeface="Calibri"/>
              </a:rPr>
              <a:t>Clara Delahaye, Jacques Nicolas. Nanopore MinION long read sequencer: an overview of its error landscape. 2020. ffhal-03123133f</a:t>
            </a:r>
            <a:endParaRPr/>
          </a:p>
        </p:txBody>
      </p:sp>
      <p:sp>
        <p:nvSpPr>
          <p:cNvPr id="286" name="Google Shape;28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93" name="Google Shape;29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4" name="Google Shape;294;p12"/>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Error rate and Quality in Nanopore</a:t>
            </a:r>
            <a:endParaRPr/>
          </a:p>
        </p:txBody>
      </p:sp>
      <p:pic>
        <p:nvPicPr>
          <p:cNvPr id="295" name="Google Shape;295;p12"/>
          <p:cNvPicPr preferRelativeResize="0"/>
          <p:nvPr/>
        </p:nvPicPr>
        <p:blipFill rotWithShape="1">
          <a:blip r:embed="rId3">
            <a:alphaModFix/>
          </a:blip>
          <a:srcRect b="0" l="0" r="0" t="0"/>
          <a:stretch/>
        </p:blipFill>
        <p:spPr>
          <a:xfrm>
            <a:off x="423562" y="3468959"/>
            <a:ext cx="1720667" cy="1233686"/>
          </a:xfrm>
          <a:prstGeom prst="rect">
            <a:avLst/>
          </a:prstGeom>
          <a:noFill/>
          <a:ln>
            <a:noFill/>
          </a:ln>
        </p:spPr>
      </p:pic>
      <p:sp>
        <p:nvSpPr>
          <p:cNvPr id="296" name="Google Shape;296;p12"/>
          <p:cNvSpPr/>
          <p:nvPr/>
        </p:nvSpPr>
        <p:spPr>
          <a:xfrm>
            <a:off x="2195736" y="4060827"/>
            <a:ext cx="630350" cy="29823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2"/>
          <p:cNvSpPr/>
          <p:nvPr/>
        </p:nvSpPr>
        <p:spPr>
          <a:xfrm>
            <a:off x="2987824" y="3844803"/>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files</a:t>
            </a:r>
            <a:endParaRPr/>
          </a:p>
        </p:txBody>
      </p:sp>
      <p:sp>
        <p:nvSpPr>
          <p:cNvPr id="298" name="Google Shape;298;p12"/>
          <p:cNvSpPr/>
          <p:nvPr/>
        </p:nvSpPr>
        <p:spPr>
          <a:xfrm rot="954040">
            <a:off x="6024695" y="5290765"/>
            <a:ext cx="1662749" cy="289261"/>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9" name="Google Shape;299;p12"/>
          <p:cNvGrpSpPr/>
          <p:nvPr/>
        </p:nvGrpSpPr>
        <p:grpSpPr>
          <a:xfrm>
            <a:off x="5658575" y="2033361"/>
            <a:ext cx="2036683" cy="1131490"/>
            <a:chOff x="1579118" y="60619"/>
            <a:chExt cx="2036683" cy="1131490"/>
          </a:xfrm>
        </p:grpSpPr>
        <p:sp>
          <p:nvSpPr>
            <p:cNvPr id="300" name="Google Shape;300;p12"/>
            <p:cNvSpPr/>
            <p:nvPr/>
          </p:nvSpPr>
          <p:spPr>
            <a:xfrm>
              <a:off x="1579118" y="60619"/>
              <a:ext cx="2036683" cy="113149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2"/>
            <p:cNvSpPr txBox="1"/>
            <p:nvPr/>
          </p:nvSpPr>
          <p:spPr>
            <a:xfrm>
              <a:off x="1612258" y="93759"/>
              <a:ext cx="1970403" cy="106521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s-ES" sz="2100">
                  <a:solidFill>
                    <a:schemeClr val="lt1"/>
                  </a:solidFill>
                  <a:latin typeface="Calibri"/>
                  <a:ea typeface="Calibri"/>
                  <a:cs typeface="Calibri"/>
                  <a:sym typeface="Calibri"/>
                </a:rPr>
                <a:t>Guppy basecaller</a:t>
              </a:r>
              <a:endParaRPr sz="2100">
                <a:solidFill>
                  <a:schemeClr val="lt1"/>
                </a:solidFill>
                <a:latin typeface="Calibri"/>
                <a:ea typeface="Calibri"/>
                <a:cs typeface="Calibri"/>
                <a:sym typeface="Calibri"/>
              </a:endParaRPr>
            </a:p>
          </p:txBody>
        </p:sp>
      </p:grpSp>
      <p:sp>
        <p:nvSpPr>
          <p:cNvPr id="302" name="Google Shape;302;p12"/>
          <p:cNvSpPr/>
          <p:nvPr/>
        </p:nvSpPr>
        <p:spPr>
          <a:xfrm>
            <a:off x="7695258" y="3192235"/>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fastq pass</a:t>
            </a:r>
            <a:endParaRPr sz="1800">
              <a:solidFill>
                <a:schemeClr val="lt1"/>
              </a:solidFill>
              <a:latin typeface="Calibri"/>
              <a:ea typeface="Calibri"/>
              <a:cs typeface="Calibri"/>
              <a:sym typeface="Calibri"/>
            </a:endParaRPr>
          </a:p>
        </p:txBody>
      </p:sp>
      <p:sp>
        <p:nvSpPr>
          <p:cNvPr id="303" name="Google Shape;303;p12"/>
          <p:cNvSpPr/>
          <p:nvPr/>
        </p:nvSpPr>
        <p:spPr>
          <a:xfrm>
            <a:off x="4805031" y="4742539"/>
            <a:ext cx="1038617"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pass</a:t>
            </a:r>
            <a:endParaRPr sz="1800">
              <a:solidFill>
                <a:schemeClr val="lt1"/>
              </a:solidFill>
              <a:latin typeface="Calibri"/>
              <a:ea typeface="Calibri"/>
              <a:cs typeface="Calibri"/>
              <a:sym typeface="Calibri"/>
            </a:endParaRPr>
          </a:p>
        </p:txBody>
      </p:sp>
      <p:sp>
        <p:nvSpPr>
          <p:cNvPr id="304" name="Google Shape;304;p12"/>
          <p:cNvSpPr/>
          <p:nvPr/>
        </p:nvSpPr>
        <p:spPr>
          <a:xfrm rot="2025537">
            <a:off x="3671505" y="4771722"/>
            <a:ext cx="1129974" cy="29050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2"/>
          <p:cNvSpPr/>
          <p:nvPr/>
        </p:nvSpPr>
        <p:spPr>
          <a:xfrm>
            <a:off x="4786930" y="3521647"/>
            <a:ext cx="1038617"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fail</a:t>
            </a:r>
            <a:endParaRPr sz="1800">
              <a:solidFill>
                <a:schemeClr val="lt1"/>
              </a:solidFill>
              <a:latin typeface="Calibri"/>
              <a:ea typeface="Calibri"/>
              <a:cs typeface="Calibri"/>
              <a:sym typeface="Calibri"/>
            </a:endParaRPr>
          </a:p>
        </p:txBody>
      </p:sp>
      <p:sp>
        <p:nvSpPr>
          <p:cNvPr id="306" name="Google Shape;306;p12"/>
          <p:cNvSpPr/>
          <p:nvPr/>
        </p:nvSpPr>
        <p:spPr>
          <a:xfrm rot="-1038734">
            <a:off x="3935999" y="4024584"/>
            <a:ext cx="811740" cy="22741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2"/>
          <p:cNvSpPr/>
          <p:nvPr/>
        </p:nvSpPr>
        <p:spPr>
          <a:xfrm>
            <a:off x="7822704" y="5146585"/>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fastq pass</a:t>
            </a:r>
            <a:endParaRPr sz="1800">
              <a:solidFill>
                <a:schemeClr val="lt1"/>
              </a:solidFill>
              <a:latin typeface="Calibri"/>
              <a:ea typeface="Calibri"/>
              <a:cs typeface="Calibri"/>
              <a:sym typeface="Calibri"/>
            </a:endParaRPr>
          </a:p>
        </p:txBody>
      </p:sp>
      <p:sp>
        <p:nvSpPr>
          <p:cNvPr id="308" name="Google Shape;308;p12"/>
          <p:cNvSpPr/>
          <p:nvPr/>
        </p:nvSpPr>
        <p:spPr>
          <a:xfrm rot="-520671">
            <a:off x="5854595" y="3662509"/>
            <a:ext cx="1757018" cy="22089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316" name="Google Shape;31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7" name="Google Shape;317;p13"/>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Error rate and Quality in Nanopore</a:t>
            </a:r>
            <a:endParaRPr/>
          </a:p>
        </p:txBody>
      </p:sp>
      <p:pic>
        <p:nvPicPr>
          <p:cNvPr id="318" name="Google Shape;318;p13"/>
          <p:cNvPicPr preferRelativeResize="0"/>
          <p:nvPr/>
        </p:nvPicPr>
        <p:blipFill rotWithShape="1">
          <a:blip r:embed="rId3">
            <a:alphaModFix/>
          </a:blip>
          <a:srcRect b="0" l="0" r="0" t="0"/>
          <a:stretch/>
        </p:blipFill>
        <p:spPr>
          <a:xfrm>
            <a:off x="423562" y="3468959"/>
            <a:ext cx="1720667" cy="1233686"/>
          </a:xfrm>
          <a:prstGeom prst="rect">
            <a:avLst/>
          </a:prstGeom>
          <a:noFill/>
          <a:ln>
            <a:noFill/>
          </a:ln>
        </p:spPr>
      </p:pic>
      <p:sp>
        <p:nvSpPr>
          <p:cNvPr id="319" name="Google Shape;319;p13"/>
          <p:cNvSpPr/>
          <p:nvPr/>
        </p:nvSpPr>
        <p:spPr>
          <a:xfrm>
            <a:off x="2195736" y="4060827"/>
            <a:ext cx="630350" cy="29823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3"/>
          <p:cNvSpPr/>
          <p:nvPr/>
        </p:nvSpPr>
        <p:spPr>
          <a:xfrm>
            <a:off x="2987824" y="3844803"/>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files</a:t>
            </a:r>
            <a:endParaRPr/>
          </a:p>
        </p:txBody>
      </p:sp>
      <p:sp>
        <p:nvSpPr>
          <p:cNvPr id="321" name="Google Shape;321;p13"/>
          <p:cNvSpPr/>
          <p:nvPr/>
        </p:nvSpPr>
        <p:spPr>
          <a:xfrm rot="954040">
            <a:off x="6024695" y="5290765"/>
            <a:ext cx="1662749" cy="289261"/>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 name="Google Shape;322;p13"/>
          <p:cNvGrpSpPr/>
          <p:nvPr/>
        </p:nvGrpSpPr>
        <p:grpSpPr>
          <a:xfrm>
            <a:off x="5658575" y="2033361"/>
            <a:ext cx="2036683" cy="1131490"/>
            <a:chOff x="1579118" y="60619"/>
            <a:chExt cx="2036683" cy="1131490"/>
          </a:xfrm>
        </p:grpSpPr>
        <p:sp>
          <p:nvSpPr>
            <p:cNvPr id="323" name="Google Shape;323;p13"/>
            <p:cNvSpPr/>
            <p:nvPr/>
          </p:nvSpPr>
          <p:spPr>
            <a:xfrm>
              <a:off x="1579118" y="60619"/>
              <a:ext cx="2036683" cy="113149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3"/>
            <p:cNvSpPr txBox="1"/>
            <p:nvPr/>
          </p:nvSpPr>
          <p:spPr>
            <a:xfrm>
              <a:off x="1612258" y="93759"/>
              <a:ext cx="1970403" cy="106521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s-ES" sz="2100">
                  <a:solidFill>
                    <a:schemeClr val="lt1"/>
                  </a:solidFill>
                  <a:latin typeface="Calibri"/>
                  <a:ea typeface="Calibri"/>
                  <a:cs typeface="Calibri"/>
                  <a:sym typeface="Calibri"/>
                </a:rPr>
                <a:t>Guppy basecaller</a:t>
              </a:r>
              <a:endParaRPr sz="2100">
                <a:solidFill>
                  <a:schemeClr val="lt1"/>
                </a:solidFill>
                <a:latin typeface="Calibri"/>
                <a:ea typeface="Calibri"/>
                <a:cs typeface="Calibri"/>
                <a:sym typeface="Calibri"/>
              </a:endParaRPr>
            </a:p>
          </p:txBody>
        </p:sp>
      </p:grpSp>
      <p:sp>
        <p:nvSpPr>
          <p:cNvPr id="325" name="Google Shape;325;p13"/>
          <p:cNvSpPr/>
          <p:nvPr/>
        </p:nvSpPr>
        <p:spPr>
          <a:xfrm>
            <a:off x="7695258" y="3192235"/>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fastq pass</a:t>
            </a:r>
            <a:endParaRPr sz="1800">
              <a:solidFill>
                <a:schemeClr val="lt1"/>
              </a:solidFill>
              <a:latin typeface="Calibri"/>
              <a:ea typeface="Calibri"/>
              <a:cs typeface="Calibri"/>
              <a:sym typeface="Calibri"/>
            </a:endParaRPr>
          </a:p>
        </p:txBody>
      </p:sp>
      <p:sp>
        <p:nvSpPr>
          <p:cNvPr id="326" name="Google Shape;326;p13"/>
          <p:cNvSpPr/>
          <p:nvPr/>
        </p:nvSpPr>
        <p:spPr>
          <a:xfrm>
            <a:off x="4805031" y="4742539"/>
            <a:ext cx="1038617"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pass</a:t>
            </a:r>
            <a:endParaRPr sz="1800">
              <a:solidFill>
                <a:schemeClr val="lt1"/>
              </a:solidFill>
              <a:latin typeface="Calibri"/>
              <a:ea typeface="Calibri"/>
              <a:cs typeface="Calibri"/>
              <a:sym typeface="Calibri"/>
            </a:endParaRPr>
          </a:p>
        </p:txBody>
      </p:sp>
      <p:sp>
        <p:nvSpPr>
          <p:cNvPr id="327" name="Google Shape;327;p13"/>
          <p:cNvSpPr/>
          <p:nvPr/>
        </p:nvSpPr>
        <p:spPr>
          <a:xfrm rot="2025537">
            <a:off x="3671505" y="4771722"/>
            <a:ext cx="1129974" cy="29050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3"/>
          <p:cNvSpPr/>
          <p:nvPr/>
        </p:nvSpPr>
        <p:spPr>
          <a:xfrm>
            <a:off x="4786930" y="3521647"/>
            <a:ext cx="1038617"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Fast5 fail</a:t>
            </a:r>
            <a:endParaRPr sz="1800">
              <a:solidFill>
                <a:schemeClr val="lt1"/>
              </a:solidFill>
              <a:latin typeface="Calibri"/>
              <a:ea typeface="Calibri"/>
              <a:cs typeface="Calibri"/>
              <a:sym typeface="Calibri"/>
            </a:endParaRPr>
          </a:p>
        </p:txBody>
      </p:sp>
      <p:sp>
        <p:nvSpPr>
          <p:cNvPr id="329" name="Google Shape;329;p13"/>
          <p:cNvSpPr/>
          <p:nvPr/>
        </p:nvSpPr>
        <p:spPr>
          <a:xfrm rot="-1038734">
            <a:off x="3935999" y="4024584"/>
            <a:ext cx="811740" cy="22741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3"/>
          <p:cNvSpPr/>
          <p:nvPr/>
        </p:nvSpPr>
        <p:spPr>
          <a:xfrm>
            <a:off x="7822704" y="5146585"/>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fastq pass</a:t>
            </a:r>
            <a:endParaRPr sz="1800">
              <a:solidFill>
                <a:schemeClr val="lt1"/>
              </a:solidFill>
              <a:latin typeface="Calibri"/>
              <a:ea typeface="Calibri"/>
              <a:cs typeface="Calibri"/>
              <a:sym typeface="Calibri"/>
            </a:endParaRPr>
          </a:p>
        </p:txBody>
      </p:sp>
      <p:sp>
        <p:nvSpPr>
          <p:cNvPr id="331" name="Google Shape;331;p13"/>
          <p:cNvSpPr/>
          <p:nvPr/>
        </p:nvSpPr>
        <p:spPr>
          <a:xfrm rot="-520671">
            <a:off x="5854595" y="3662509"/>
            <a:ext cx="1757018" cy="22089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3"/>
          <p:cNvSpPr/>
          <p:nvPr/>
        </p:nvSpPr>
        <p:spPr>
          <a:xfrm>
            <a:off x="7695258" y="4941168"/>
            <a:ext cx="1038617" cy="1216185"/>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340" name="Google Shape;34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1" name="Google Shape;341;p14"/>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Error rate and Quality in Nanopore</a:t>
            </a:r>
            <a:endParaRPr/>
          </a:p>
        </p:txBody>
      </p:sp>
      <p:sp>
        <p:nvSpPr>
          <p:cNvPr id="342" name="Google Shape;342;p14"/>
          <p:cNvSpPr txBox="1"/>
          <p:nvPr>
            <p:ph idx="1" type="body"/>
          </p:nvPr>
        </p:nvSpPr>
        <p:spPr>
          <a:xfrm>
            <a:off x="457200" y="1700808"/>
            <a:ext cx="3250704"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Nanopore quality score (Q) does not follow Phred scores</a:t>
            </a:r>
            <a:endParaRPr/>
          </a:p>
          <a:p>
            <a:pPr indent="-342900" lvl="0" marL="342900" rtl="0" algn="l">
              <a:spcBef>
                <a:spcPts val="400"/>
              </a:spcBef>
              <a:spcAft>
                <a:spcPts val="0"/>
              </a:spcAft>
              <a:buClr>
                <a:schemeClr val="dk1"/>
              </a:buClr>
              <a:buSzPts val="2000"/>
              <a:buChar char="•"/>
            </a:pPr>
            <a:r>
              <a:rPr b="0" lang="es-ES" u="none"/>
              <a:t>To estimate error rate (E) (locally and at read level): E = 0.015Q2 − 1.15Q + 24 </a:t>
            </a:r>
            <a:endParaRPr/>
          </a:p>
        </p:txBody>
      </p:sp>
      <p:pic>
        <p:nvPicPr>
          <p:cNvPr descr="Gráfico, Histograma&#10;&#10;Descripción generada automáticamente" id="343" name="Google Shape;343;p14"/>
          <p:cNvPicPr preferRelativeResize="0"/>
          <p:nvPr/>
        </p:nvPicPr>
        <p:blipFill rotWithShape="1">
          <a:blip r:embed="rId3">
            <a:alphaModFix/>
          </a:blip>
          <a:srcRect b="0" l="0" r="0" t="0"/>
          <a:stretch/>
        </p:blipFill>
        <p:spPr>
          <a:xfrm>
            <a:off x="3338805" y="1835856"/>
            <a:ext cx="5796136" cy="4251380"/>
          </a:xfrm>
          <a:prstGeom prst="rect">
            <a:avLst/>
          </a:prstGeom>
          <a:noFill/>
          <a:ln>
            <a:noFill/>
          </a:ln>
        </p:spPr>
      </p:pic>
      <p:sp>
        <p:nvSpPr>
          <p:cNvPr id="344" name="Google Shape;34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5"/>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sp>
        <p:nvSpPr>
          <p:cNvPr id="351" name="Google Shape;351;p15"/>
          <p:cNvSpPr txBox="1"/>
          <p:nvPr/>
        </p:nvSpPr>
        <p:spPr>
          <a:xfrm>
            <a:off x="62422" y="1556792"/>
            <a:ext cx="4071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Illumina read header</a:t>
            </a:r>
            <a:endParaRPr sz="1800">
              <a:solidFill>
                <a:schemeClr val="dk1"/>
              </a:solidFill>
              <a:latin typeface="Calibri"/>
              <a:ea typeface="Calibri"/>
              <a:cs typeface="Calibri"/>
              <a:sym typeface="Calibri"/>
            </a:endParaRPr>
          </a:p>
        </p:txBody>
      </p:sp>
      <p:sp>
        <p:nvSpPr>
          <p:cNvPr id="352" name="Google Shape;352;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353" name="Google Shape;35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Data Download - GDC: Microbiota Data Analysis Workshop" id="354" name="Google Shape;354;p15"/>
          <p:cNvPicPr preferRelativeResize="0"/>
          <p:nvPr/>
        </p:nvPicPr>
        <p:blipFill rotWithShape="1">
          <a:blip r:embed="rId3">
            <a:alphaModFix/>
          </a:blip>
          <a:srcRect b="0" l="0" r="0" t="12983"/>
          <a:stretch/>
        </p:blipFill>
        <p:spPr>
          <a:xfrm>
            <a:off x="62422" y="2103615"/>
            <a:ext cx="5238561" cy="2828261"/>
          </a:xfrm>
          <a:prstGeom prst="rect">
            <a:avLst/>
          </a:prstGeom>
          <a:noFill/>
          <a:ln>
            <a:noFill/>
          </a:ln>
        </p:spPr>
      </p:pic>
      <p:pic>
        <p:nvPicPr>
          <p:cNvPr descr="Interfaz de usuario gráfica&#10;&#10;Descripción generada automáticamente" id="355" name="Google Shape;355;p15"/>
          <p:cNvPicPr preferRelativeResize="0"/>
          <p:nvPr/>
        </p:nvPicPr>
        <p:blipFill rotWithShape="1">
          <a:blip r:embed="rId4">
            <a:alphaModFix/>
          </a:blip>
          <a:srcRect b="0" l="0" r="0" t="0"/>
          <a:stretch/>
        </p:blipFill>
        <p:spPr>
          <a:xfrm>
            <a:off x="5207706" y="1437823"/>
            <a:ext cx="3886200" cy="5156200"/>
          </a:xfrm>
          <a:prstGeom prst="rect">
            <a:avLst/>
          </a:prstGeom>
          <a:noFill/>
          <a:ln>
            <a:noFill/>
          </a:ln>
        </p:spPr>
      </p:pic>
      <p:sp>
        <p:nvSpPr>
          <p:cNvPr id="356" name="Google Shape;35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C:\Users\Noa\Desktop\Dropbox\Prácticas\fastq.png" id="362" name="Google Shape;362;p16"/>
          <p:cNvPicPr preferRelativeResize="0"/>
          <p:nvPr>
            <p:ph idx="1" type="body"/>
          </p:nvPr>
        </p:nvPicPr>
        <p:blipFill rotWithShape="1">
          <a:blip r:embed="rId3">
            <a:alphaModFix/>
          </a:blip>
          <a:srcRect b="0" l="0" r="0" t="0"/>
          <a:stretch/>
        </p:blipFill>
        <p:spPr>
          <a:xfrm>
            <a:off x="4283968" y="1700808"/>
            <a:ext cx="4671924" cy="3640460"/>
          </a:xfrm>
          <a:prstGeom prst="rect">
            <a:avLst/>
          </a:prstGeom>
          <a:noFill/>
          <a:ln>
            <a:noFill/>
          </a:ln>
        </p:spPr>
      </p:pic>
      <p:sp>
        <p:nvSpPr>
          <p:cNvPr id="363" name="Google Shape;363;p16"/>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sp>
        <p:nvSpPr>
          <p:cNvPr id="364" name="Google Shape;364;p16"/>
          <p:cNvSpPr txBox="1"/>
          <p:nvPr/>
        </p:nvSpPr>
        <p:spPr>
          <a:xfrm>
            <a:off x="2425502" y="5387144"/>
            <a:ext cx="4032448" cy="923330"/>
          </a:xfrm>
          <a:prstGeom prst="rect">
            <a:avLst/>
          </a:prstGeom>
          <a:solidFill>
            <a:schemeClr val="lt2"/>
          </a:solidFill>
          <a:ln cap="flat" cmpd="sng" w="9525">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a:solidFill>
                  <a:schemeClr val="dk1"/>
                </a:solidFill>
                <a:latin typeface="Calibri"/>
                <a:ea typeface="Calibri"/>
                <a:cs typeface="Calibri"/>
                <a:sym typeface="Calibri"/>
              </a:rPr>
              <a:t>ASCII-coded (0-40):</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lowest quality</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“FGHI”   highest quality</a:t>
            </a:r>
            <a:endParaRPr/>
          </a:p>
        </p:txBody>
      </p:sp>
      <p:sp>
        <p:nvSpPr>
          <p:cNvPr id="365" name="Google Shape;365;p16"/>
          <p:cNvSpPr txBox="1"/>
          <p:nvPr/>
        </p:nvSpPr>
        <p:spPr>
          <a:xfrm>
            <a:off x="62422" y="1556792"/>
            <a:ext cx="4071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Illumina read header</a:t>
            </a:r>
            <a:endParaRPr sz="1800">
              <a:solidFill>
                <a:schemeClr val="dk1"/>
              </a:solidFill>
              <a:latin typeface="Calibri"/>
              <a:ea typeface="Calibri"/>
              <a:cs typeface="Calibri"/>
              <a:sym typeface="Calibri"/>
            </a:endParaRPr>
          </a:p>
        </p:txBody>
      </p:sp>
      <p:sp>
        <p:nvSpPr>
          <p:cNvPr id="366" name="Google Shape;36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367" name="Google Shape;36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Data Download - GDC: Microbiota Data Analysis Workshop" id="368" name="Google Shape;368;p16"/>
          <p:cNvPicPr preferRelativeResize="0"/>
          <p:nvPr/>
        </p:nvPicPr>
        <p:blipFill rotWithShape="1">
          <a:blip r:embed="rId4">
            <a:alphaModFix/>
          </a:blip>
          <a:srcRect b="0" l="0" r="0" t="12983"/>
          <a:stretch/>
        </p:blipFill>
        <p:spPr>
          <a:xfrm>
            <a:off x="0" y="1926125"/>
            <a:ext cx="4283975" cy="2312891"/>
          </a:xfrm>
          <a:prstGeom prst="rect">
            <a:avLst/>
          </a:prstGeom>
          <a:noFill/>
          <a:ln>
            <a:noFill/>
          </a:ln>
        </p:spPr>
      </p:pic>
      <p:sp>
        <p:nvSpPr>
          <p:cNvPr id="369" name="Google Shape;369;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sp>
        <p:nvSpPr>
          <p:cNvPr id="376" name="Google Shape;376;p17"/>
          <p:cNvSpPr txBox="1"/>
          <p:nvPr/>
        </p:nvSpPr>
        <p:spPr>
          <a:xfrm>
            <a:off x="62422" y="1556792"/>
            <a:ext cx="4071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Nanopore read header</a:t>
            </a:r>
            <a:endParaRPr sz="1800">
              <a:solidFill>
                <a:schemeClr val="dk1"/>
              </a:solidFill>
              <a:latin typeface="Calibri"/>
              <a:ea typeface="Calibri"/>
              <a:cs typeface="Calibri"/>
              <a:sym typeface="Calibri"/>
            </a:endParaRPr>
          </a:p>
        </p:txBody>
      </p:sp>
      <p:sp>
        <p:nvSpPr>
          <p:cNvPr id="377" name="Google Shape;37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Análisis de Genomas Virales a través de la plataforma Galaxy</a:t>
            </a:r>
            <a:endParaRPr/>
          </a:p>
        </p:txBody>
      </p:sp>
      <p:sp>
        <p:nvSpPr>
          <p:cNvPr id="378" name="Google Shape;37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9" name="Google Shape;379;p17"/>
          <p:cNvSpPr txBox="1"/>
          <p:nvPr>
            <p:ph idx="1" type="body"/>
          </p:nvPr>
        </p:nvSpPr>
        <p:spPr>
          <a:xfrm>
            <a:off x="97918" y="3042179"/>
            <a:ext cx="3465970" cy="3411157"/>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000"/>
              <a:buFont typeface="Calibri"/>
              <a:buAutoNum type="arabicPeriod"/>
            </a:pPr>
            <a:r>
              <a:rPr b="0" lang="es-ES" u="none"/>
              <a:t>@read identifier</a:t>
            </a:r>
            <a:endParaRPr/>
          </a:p>
          <a:p>
            <a:pPr indent="-457200" lvl="0" marL="457200" rtl="0" algn="l">
              <a:spcBef>
                <a:spcPts val="400"/>
              </a:spcBef>
              <a:spcAft>
                <a:spcPts val="0"/>
              </a:spcAft>
              <a:buClr>
                <a:schemeClr val="dk1"/>
              </a:buClr>
              <a:buSzPts val="2000"/>
              <a:buFont typeface="Calibri"/>
              <a:buAutoNum type="arabicPeriod"/>
            </a:pPr>
            <a:r>
              <a:rPr b="0" lang="es-ES" u="none"/>
              <a:t>run-id</a:t>
            </a:r>
            <a:endParaRPr/>
          </a:p>
          <a:p>
            <a:pPr indent="-457200" lvl="0" marL="457200" rtl="0" algn="l">
              <a:spcBef>
                <a:spcPts val="400"/>
              </a:spcBef>
              <a:spcAft>
                <a:spcPts val="0"/>
              </a:spcAft>
              <a:buClr>
                <a:schemeClr val="dk1"/>
              </a:buClr>
              <a:buSzPts val="2000"/>
              <a:buFont typeface="Calibri"/>
              <a:buAutoNum type="arabicPeriod"/>
            </a:pPr>
            <a:r>
              <a:rPr b="0" lang="es-ES" u="none"/>
              <a:t>read-id</a:t>
            </a:r>
            <a:endParaRPr/>
          </a:p>
          <a:p>
            <a:pPr indent="-457200" lvl="0" marL="457200" rtl="0" algn="l">
              <a:spcBef>
                <a:spcPts val="400"/>
              </a:spcBef>
              <a:spcAft>
                <a:spcPts val="0"/>
              </a:spcAft>
              <a:buClr>
                <a:schemeClr val="dk1"/>
              </a:buClr>
              <a:buSzPts val="2000"/>
              <a:buFont typeface="Calibri"/>
              <a:buAutoNum type="arabicPeriod"/>
            </a:pPr>
            <a:r>
              <a:rPr b="0" lang="es-ES" u="none"/>
              <a:t>channel</a:t>
            </a:r>
            <a:endParaRPr/>
          </a:p>
          <a:p>
            <a:pPr indent="-457200" lvl="0" marL="457200" rtl="0" algn="l">
              <a:spcBef>
                <a:spcPts val="400"/>
              </a:spcBef>
              <a:spcAft>
                <a:spcPts val="0"/>
              </a:spcAft>
              <a:buClr>
                <a:schemeClr val="dk1"/>
              </a:buClr>
              <a:buSzPts val="2000"/>
              <a:buFont typeface="Calibri"/>
              <a:buAutoNum type="arabicPeriod"/>
            </a:pPr>
            <a:r>
              <a:rPr b="0" lang="es-ES" u="none"/>
              <a:t>start_time</a:t>
            </a:r>
            <a:endParaRPr b="0" u="none"/>
          </a:p>
          <a:p>
            <a:pPr indent="-457200" lvl="0" marL="457200" rtl="0" algn="l">
              <a:spcBef>
                <a:spcPts val="400"/>
              </a:spcBef>
              <a:spcAft>
                <a:spcPts val="0"/>
              </a:spcAft>
              <a:buClr>
                <a:schemeClr val="dk1"/>
              </a:buClr>
              <a:buSzPts val="2000"/>
              <a:buFont typeface="Calibri"/>
              <a:buAutoNum type="arabicPeriod"/>
            </a:pPr>
            <a:r>
              <a:rPr b="0" lang="es-ES" u="none"/>
              <a:t>flow_cell_id</a:t>
            </a:r>
            <a:endParaRPr b="0" u="none"/>
          </a:p>
          <a:p>
            <a:pPr indent="-457200" lvl="0" marL="457200" rtl="0" algn="l">
              <a:spcBef>
                <a:spcPts val="400"/>
              </a:spcBef>
              <a:spcAft>
                <a:spcPts val="0"/>
              </a:spcAft>
              <a:buClr>
                <a:schemeClr val="dk1"/>
              </a:buClr>
              <a:buSzPts val="2000"/>
              <a:buFont typeface="Calibri"/>
              <a:buAutoNum type="arabicPeriod"/>
            </a:pPr>
            <a:r>
              <a:rPr b="0" lang="es-ES" u="none"/>
              <a:t>protocol_group_id</a:t>
            </a:r>
            <a:endParaRPr b="0" u="none"/>
          </a:p>
          <a:p>
            <a:pPr indent="-457200" lvl="0" marL="457200" rtl="0" algn="l">
              <a:spcBef>
                <a:spcPts val="400"/>
              </a:spcBef>
              <a:spcAft>
                <a:spcPts val="0"/>
              </a:spcAft>
              <a:buClr>
                <a:schemeClr val="dk1"/>
              </a:buClr>
              <a:buSzPts val="2000"/>
              <a:buFont typeface="Calibri"/>
              <a:buAutoNum type="arabicPeriod"/>
            </a:pPr>
            <a:r>
              <a:rPr b="0" lang="es-ES" u="none"/>
              <a:t>sample_id</a:t>
            </a:r>
            <a:endParaRPr b="0" u="none"/>
          </a:p>
        </p:txBody>
      </p:sp>
      <p:sp>
        <p:nvSpPr>
          <p:cNvPr id="380" name="Google Shape;380;p17"/>
          <p:cNvSpPr/>
          <p:nvPr/>
        </p:nvSpPr>
        <p:spPr>
          <a:xfrm>
            <a:off x="158950" y="2001614"/>
            <a:ext cx="8985049" cy="92333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@d76be4fb-11a9-47e7-90be-c4f15591e0d9 runid=ba02134f00f2059e7b2dc248113c02f76577b101 read=11 ch=142 start_time=2019-06-27T11:09:03Z flow_cell_id=FAH59799 protocol_group_id=k6963 sample_id=k6963</a:t>
            </a:r>
            <a:endParaRPr/>
          </a:p>
        </p:txBody>
      </p:sp>
      <p:pic>
        <p:nvPicPr>
          <p:cNvPr descr="Nanopore sequencing technology, bioinformatics and applications | Nature  Biotechnology" id="381" name="Google Shape;381;p17"/>
          <p:cNvPicPr preferRelativeResize="0"/>
          <p:nvPr/>
        </p:nvPicPr>
        <p:blipFill rotWithShape="1">
          <a:blip r:embed="rId3">
            <a:alphaModFix/>
          </a:blip>
          <a:srcRect b="0" l="0" r="53886" t="0"/>
          <a:stretch/>
        </p:blipFill>
        <p:spPr>
          <a:xfrm>
            <a:off x="5309630" y="2924944"/>
            <a:ext cx="2310370" cy="3167013"/>
          </a:xfrm>
          <a:prstGeom prst="rect">
            <a:avLst/>
          </a:prstGeom>
          <a:noFill/>
          <a:ln>
            <a:noFill/>
          </a:ln>
        </p:spPr>
      </p:pic>
      <p:sp>
        <p:nvSpPr>
          <p:cNvPr id="382" name="Google Shape;38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sp>
        <p:nvSpPr>
          <p:cNvPr id="389" name="Google Shape;389;p18"/>
          <p:cNvSpPr txBox="1"/>
          <p:nvPr/>
        </p:nvSpPr>
        <p:spPr>
          <a:xfrm>
            <a:off x="62422" y="1556792"/>
            <a:ext cx="4071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Nanopore read header</a:t>
            </a:r>
            <a:endParaRPr sz="1800">
              <a:solidFill>
                <a:schemeClr val="dk1"/>
              </a:solidFill>
              <a:latin typeface="Calibri"/>
              <a:ea typeface="Calibri"/>
              <a:cs typeface="Calibri"/>
              <a:sym typeface="Calibri"/>
            </a:endParaRPr>
          </a:p>
        </p:txBody>
      </p:sp>
      <p:sp>
        <p:nvSpPr>
          <p:cNvPr id="390" name="Google Shape;390;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Análisis de Genomas Virales a través de la plataforma Galaxy</a:t>
            </a:r>
            <a:endParaRPr/>
          </a:p>
        </p:txBody>
      </p:sp>
      <p:sp>
        <p:nvSpPr>
          <p:cNvPr id="391" name="Google Shape;391;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Texto&#10;&#10;Descripción generada automáticamente" id="392" name="Google Shape;392;p18"/>
          <p:cNvPicPr preferRelativeResize="0"/>
          <p:nvPr/>
        </p:nvPicPr>
        <p:blipFill rotWithShape="1">
          <a:blip r:embed="rId3">
            <a:alphaModFix/>
          </a:blip>
          <a:srcRect b="0" l="0" r="0" t="0"/>
          <a:stretch/>
        </p:blipFill>
        <p:spPr>
          <a:xfrm>
            <a:off x="3348622" y="2970170"/>
            <a:ext cx="5795378" cy="3411158"/>
          </a:xfrm>
          <a:prstGeom prst="rect">
            <a:avLst/>
          </a:prstGeom>
          <a:noFill/>
          <a:ln>
            <a:noFill/>
          </a:ln>
        </p:spPr>
      </p:pic>
      <p:sp>
        <p:nvSpPr>
          <p:cNvPr id="393" name="Google Shape;393;p18"/>
          <p:cNvSpPr txBox="1"/>
          <p:nvPr>
            <p:ph idx="1" type="body"/>
          </p:nvPr>
        </p:nvSpPr>
        <p:spPr>
          <a:xfrm>
            <a:off x="97918" y="3042179"/>
            <a:ext cx="3465970" cy="3411157"/>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000"/>
              <a:buFont typeface="Calibri"/>
              <a:buAutoNum type="arabicPeriod"/>
            </a:pPr>
            <a:r>
              <a:rPr b="0" lang="es-ES" u="none"/>
              <a:t>@read identifier</a:t>
            </a:r>
            <a:endParaRPr/>
          </a:p>
          <a:p>
            <a:pPr indent="-457200" lvl="0" marL="457200" rtl="0" algn="l">
              <a:spcBef>
                <a:spcPts val="400"/>
              </a:spcBef>
              <a:spcAft>
                <a:spcPts val="0"/>
              </a:spcAft>
              <a:buClr>
                <a:schemeClr val="dk1"/>
              </a:buClr>
              <a:buSzPts val="2000"/>
              <a:buFont typeface="Calibri"/>
              <a:buAutoNum type="arabicPeriod"/>
            </a:pPr>
            <a:r>
              <a:rPr b="0" lang="es-ES" u="none"/>
              <a:t>run-id</a:t>
            </a:r>
            <a:endParaRPr/>
          </a:p>
          <a:p>
            <a:pPr indent="-457200" lvl="0" marL="457200" rtl="0" algn="l">
              <a:spcBef>
                <a:spcPts val="400"/>
              </a:spcBef>
              <a:spcAft>
                <a:spcPts val="0"/>
              </a:spcAft>
              <a:buClr>
                <a:schemeClr val="dk1"/>
              </a:buClr>
              <a:buSzPts val="2000"/>
              <a:buFont typeface="Calibri"/>
              <a:buAutoNum type="arabicPeriod"/>
            </a:pPr>
            <a:r>
              <a:rPr b="0" lang="es-ES" u="none"/>
              <a:t>read-id</a:t>
            </a:r>
            <a:endParaRPr/>
          </a:p>
          <a:p>
            <a:pPr indent="-457200" lvl="0" marL="457200" rtl="0" algn="l">
              <a:spcBef>
                <a:spcPts val="400"/>
              </a:spcBef>
              <a:spcAft>
                <a:spcPts val="0"/>
              </a:spcAft>
              <a:buClr>
                <a:schemeClr val="dk1"/>
              </a:buClr>
              <a:buSzPts val="2000"/>
              <a:buFont typeface="Calibri"/>
              <a:buAutoNum type="arabicPeriod"/>
            </a:pPr>
            <a:r>
              <a:rPr b="0" lang="es-ES" u="none"/>
              <a:t>channel</a:t>
            </a:r>
            <a:endParaRPr/>
          </a:p>
          <a:p>
            <a:pPr indent="-457200" lvl="0" marL="457200" rtl="0" algn="l">
              <a:spcBef>
                <a:spcPts val="400"/>
              </a:spcBef>
              <a:spcAft>
                <a:spcPts val="0"/>
              </a:spcAft>
              <a:buClr>
                <a:schemeClr val="dk1"/>
              </a:buClr>
              <a:buSzPts val="2000"/>
              <a:buFont typeface="Calibri"/>
              <a:buAutoNum type="arabicPeriod"/>
            </a:pPr>
            <a:r>
              <a:rPr b="0" lang="es-ES" u="none"/>
              <a:t>start_time</a:t>
            </a:r>
            <a:endParaRPr b="0" u="none"/>
          </a:p>
          <a:p>
            <a:pPr indent="-457200" lvl="0" marL="457200" rtl="0" algn="l">
              <a:spcBef>
                <a:spcPts val="400"/>
              </a:spcBef>
              <a:spcAft>
                <a:spcPts val="0"/>
              </a:spcAft>
              <a:buClr>
                <a:schemeClr val="dk1"/>
              </a:buClr>
              <a:buSzPts val="2000"/>
              <a:buFont typeface="Calibri"/>
              <a:buAutoNum type="arabicPeriod"/>
            </a:pPr>
            <a:r>
              <a:rPr b="0" lang="es-ES" u="none"/>
              <a:t>flow_cell_id</a:t>
            </a:r>
            <a:endParaRPr b="0" u="none"/>
          </a:p>
          <a:p>
            <a:pPr indent="-457200" lvl="0" marL="457200" rtl="0" algn="l">
              <a:spcBef>
                <a:spcPts val="400"/>
              </a:spcBef>
              <a:spcAft>
                <a:spcPts val="0"/>
              </a:spcAft>
              <a:buClr>
                <a:schemeClr val="dk1"/>
              </a:buClr>
              <a:buSzPts val="2000"/>
              <a:buFont typeface="Calibri"/>
              <a:buAutoNum type="arabicPeriod"/>
            </a:pPr>
            <a:r>
              <a:rPr b="0" lang="es-ES" u="none"/>
              <a:t>protocol_group_id</a:t>
            </a:r>
            <a:endParaRPr b="0" u="none"/>
          </a:p>
          <a:p>
            <a:pPr indent="-457200" lvl="0" marL="457200" rtl="0" algn="l">
              <a:spcBef>
                <a:spcPts val="400"/>
              </a:spcBef>
              <a:spcAft>
                <a:spcPts val="0"/>
              </a:spcAft>
              <a:buClr>
                <a:schemeClr val="dk1"/>
              </a:buClr>
              <a:buSzPts val="2000"/>
              <a:buFont typeface="Calibri"/>
              <a:buAutoNum type="arabicPeriod"/>
            </a:pPr>
            <a:r>
              <a:rPr b="0" lang="es-ES" u="none"/>
              <a:t>sample_id</a:t>
            </a:r>
            <a:endParaRPr b="0" u="none"/>
          </a:p>
        </p:txBody>
      </p:sp>
      <p:sp>
        <p:nvSpPr>
          <p:cNvPr id="394" name="Google Shape;394;p18"/>
          <p:cNvSpPr/>
          <p:nvPr/>
        </p:nvSpPr>
        <p:spPr>
          <a:xfrm>
            <a:off x="158950" y="2001614"/>
            <a:ext cx="8985049" cy="92333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@d76be4fb-11a9-47e7-90be-c4f15591e0d9 runid=ba02134f00f2059e7b2dc248113c02f76577b101 read=11 ch=142 start_time=2019-06-27T11:09:03Z flow_cell_id=FAH59799 protocol_group_id=k6963 sample_id=k6963</a:t>
            </a:r>
            <a:endParaRPr/>
          </a:p>
        </p:txBody>
      </p:sp>
      <p:sp>
        <p:nvSpPr>
          <p:cNvPr id="395" name="Google Shape;39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9"/>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100"/>
              <a:buChar char="•"/>
            </a:pPr>
            <a:r>
              <a:rPr b="0" lang="es-ES" sz="2100" u="none"/>
              <a:t>To </a:t>
            </a:r>
            <a:r>
              <a:rPr b="0" lang="es-ES" sz="2100" u="none"/>
              <a:t>assess</a:t>
            </a:r>
            <a:r>
              <a:rPr b="0" lang="es-ES" sz="2100" u="none"/>
              <a:t> quality, software uses </a:t>
            </a:r>
            <a:r>
              <a:rPr lang="es-ES" sz="2100" u="none"/>
              <a:t>Phred per-base quality </a:t>
            </a:r>
            <a:r>
              <a:rPr b="0" lang="es-ES" sz="2100" u="none"/>
              <a:t>score is used</a:t>
            </a:r>
            <a:endParaRPr b="0" sz="2100" u="none"/>
          </a:p>
          <a:p>
            <a:pPr indent="-342900" lvl="0" marL="342900" rtl="0" algn="l">
              <a:spcBef>
                <a:spcPts val="420"/>
              </a:spcBef>
              <a:spcAft>
                <a:spcPts val="0"/>
              </a:spcAft>
              <a:buClr>
                <a:schemeClr val="dk1"/>
              </a:buClr>
              <a:buSzPts val="2100"/>
              <a:buChar char="•"/>
            </a:pPr>
            <a:r>
              <a:rPr b="0" lang="es-ES" sz="2100" u="none"/>
              <a:t>Is the </a:t>
            </a:r>
            <a:r>
              <a:rPr lang="es-ES" sz="2100" u="none"/>
              <a:t>first quality control step </a:t>
            </a:r>
            <a:r>
              <a:rPr b="0" lang="es-ES" sz="2100" u="none"/>
              <a:t>after sequencing. There should be one after every step of the analysis</a:t>
            </a:r>
            <a:endParaRPr/>
          </a:p>
          <a:p>
            <a:pPr indent="-342900" lvl="0" marL="342900" rtl="0" algn="l">
              <a:spcBef>
                <a:spcPts val="420"/>
              </a:spcBef>
              <a:spcAft>
                <a:spcPts val="0"/>
              </a:spcAft>
              <a:buClr>
                <a:schemeClr val="dk1"/>
              </a:buClr>
              <a:buSzPts val="2100"/>
              <a:buChar char="•"/>
            </a:pPr>
            <a:r>
              <a:rPr b="0" lang="es-ES" sz="2100" u="none"/>
              <a:t>After quality assessment user can know how </a:t>
            </a:r>
            <a:r>
              <a:rPr lang="es-ES" sz="2100" u="none"/>
              <a:t>reliable</a:t>
            </a:r>
            <a:r>
              <a:rPr b="0" lang="es-ES" sz="2100" u="none"/>
              <a:t> are their datasets</a:t>
            </a:r>
            <a:endParaRPr/>
          </a:p>
          <a:p>
            <a:pPr indent="-342900" lvl="0" marL="342900" rtl="0" algn="l">
              <a:spcBef>
                <a:spcPts val="420"/>
              </a:spcBef>
              <a:spcAft>
                <a:spcPts val="0"/>
              </a:spcAft>
              <a:buClr>
                <a:schemeClr val="dk1"/>
              </a:buClr>
              <a:buSzPts val="2100"/>
              <a:buChar char="•"/>
            </a:pPr>
            <a:r>
              <a:rPr b="0" lang="es-ES" sz="2100" u="none"/>
              <a:t>QC will determine the next </a:t>
            </a:r>
            <a:r>
              <a:rPr lang="es-ES" sz="2100" u="none"/>
              <a:t>filtering</a:t>
            </a:r>
            <a:r>
              <a:rPr b="0" lang="es-ES" sz="2100" u="none"/>
              <a:t> step</a:t>
            </a:r>
            <a:endParaRPr/>
          </a:p>
          <a:p>
            <a:pPr indent="-342900" lvl="0" marL="342900" rtl="0" algn="l">
              <a:spcBef>
                <a:spcPts val="420"/>
              </a:spcBef>
              <a:spcAft>
                <a:spcPts val="0"/>
              </a:spcAft>
              <a:buClr>
                <a:schemeClr val="dk1"/>
              </a:buClr>
              <a:buSzPts val="2100"/>
              <a:buChar char="•"/>
            </a:pPr>
            <a:r>
              <a:rPr b="0" lang="es-ES" sz="2100" u="none"/>
              <a:t>Filtering decisions will </a:t>
            </a:r>
            <a:r>
              <a:rPr lang="es-ES" sz="2100" u="none"/>
              <a:t>impact</a:t>
            </a:r>
            <a:r>
              <a:rPr b="0" lang="es-ES" sz="2100" u="none"/>
              <a:t> directly in </a:t>
            </a:r>
            <a:r>
              <a:rPr lang="es-ES" sz="2100" u="none"/>
              <a:t>further analysis</a:t>
            </a:r>
            <a:endParaRPr/>
          </a:p>
          <a:p>
            <a:pPr indent="-342900" lvl="0" marL="342900" rtl="0" algn="l">
              <a:spcBef>
                <a:spcPts val="420"/>
              </a:spcBef>
              <a:spcAft>
                <a:spcPts val="0"/>
              </a:spcAft>
              <a:buClr>
                <a:schemeClr val="dk1"/>
              </a:buClr>
              <a:buSzPts val="2100"/>
              <a:buChar char="•"/>
            </a:pPr>
            <a:r>
              <a:rPr b="0" lang="es-ES" sz="2100" u="none"/>
              <a:t>Many other steps also use this quality as variable in their </a:t>
            </a:r>
            <a:r>
              <a:rPr lang="es-ES" sz="2100" u="none"/>
              <a:t>algorithms</a:t>
            </a:r>
            <a:endParaRPr/>
          </a:p>
        </p:txBody>
      </p:sp>
      <p:sp>
        <p:nvSpPr>
          <p:cNvPr id="402" name="Google Shape;402;p19"/>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a:t>
            </a:r>
            <a:endParaRPr/>
          </a:p>
        </p:txBody>
      </p:sp>
      <p:sp>
        <p:nvSpPr>
          <p:cNvPr id="403" name="Google Shape;40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04" name="Google Shape;40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05" name="Google Shape;40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590872" y="764704"/>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Step in the process</a:t>
            </a:r>
            <a:endParaRPr/>
          </a:p>
        </p:txBody>
      </p:sp>
      <p:sp>
        <p:nvSpPr>
          <p:cNvPr id="117" name="Google Shape;1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118" name="Google Shape;1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grpSp>
        <p:nvGrpSpPr>
          <p:cNvPr id="119" name="Google Shape;119;p2"/>
          <p:cNvGrpSpPr/>
          <p:nvPr/>
        </p:nvGrpSpPr>
        <p:grpSpPr>
          <a:xfrm>
            <a:off x="5852742" y="2043613"/>
            <a:ext cx="2036683" cy="4465343"/>
            <a:chOff x="1579118" y="60619"/>
            <a:chExt cx="2036683" cy="4465343"/>
          </a:xfrm>
        </p:grpSpPr>
        <p:sp>
          <p:nvSpPr>
            <p:cNvPr id="120" name="Google Shape;120;p2"/>
            <p:cNvSpPr/>
            <p:nvPr/>
          </p:nvSpPr>
          <p:spPr>
            <a:xfrm>
              <a:off x="1579118" y="60619"/>
              <a:ext cx="2036683" cy="113149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txBox="1"/>
            <p:nvPr/>
          </p:nvSpPr>
          <p:spPr>
            <a:xfrm>
              <a:off x="1612258" y="93759"/>
              <a:ext cx="1970403" cy="106521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s-ES" sz="2100" u="none" cap="none" strike="noStrike">
                  <a:solidFill>
                    <a:schemeClr val="lt1"/>
                  </a:solidFill>
                  <a:latin typeface="Calibri"/>
                  <a:ea typeface="Calibri"/>
                  <a:cs typeface="Calibri"/>
                  <a:sym typeface="Calibri"/>
                </a:rPr>
                <a:t>Preprocessing</a:t>
              </a:r>
              <a:endParaRPr/>
            </a:p>
          </p:txBody>
        </p:sp>
        <p:sp>
          <p:nvSpPr>
            <p:cNvPr id="122" name="Google Shape;122;p2"/>
            <p:cNvSpPr/>
            <p:nvPr/>
          </p:nvSpPr>
          <p:spPr>
            <a:xfrm rot="5400000">
              <a:off x="2385305" y="1220397"/>
              <a:ext cx="424309" cy="509170"/>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txBox="1"/>
            <p:nvPr/>
          </p:nvSpPr>
          <p:spPr>
            <a:xfrm>
              <a:off x="2444709" y="1262828"/>
              <a:ext cx="305502" cy="29701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t/>
              </a:r>
              <a:endParaRPr b="0" i="0" sz="1700" u="none" cap="none" strike="noStrike">
                <a:solidFill>
                  <a:schemeClr val="lt1"/>
                </a:solidFill>
                <a:latin typeface="Calibri"/>
                <a:ea typeface="Calibri"/>
                <a:cs typeface="Calibri"/>
                <a:sym typeface="Calibri"/>
              </a:endParaRPr>
            </a:p>
          </p:txBody>
        </p:sp>
        <p:sp>
          <p:nvSpPr>
            <p:cNvPr id="124" name="Google Shape;124;p2"/>
            <p:cNvSpPr/>
            <p:nvPr/>
          </p:nvSpPr>
          <p:spPr>
            <a:xfrm>
              <a:off x="1579118" y="1757855"/>
              <a:ext cx="2036683" cy="113149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txBox="1"/>
            <p:nvPr/>
          </p:nvSpPr>
          <p:spPr>
            <a:xfrm>
              <a:off x="1612258" y="1790995"/>
              <a:ext cx="1970403" cy="106521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s-ES" sz="2100" u="none" cap="none" strike="noStrike">
                  <a:solidFill>
                    <a:schemeClr val="lt1"/>
                  </a:solidFill>
                  <a:latin typeface="Calibri"/>
                  <a:ea typeface="Calibri"/>
                  <a:cs typeface="Calibri"/>
                  <a:sym typeface="Calibri"/>
                </a:rPr>
                <a:t>Alignment</a:t>
              </a:r>
              <a:endParaRPr/>
            </a:p>
          </p:txBody>
        </p:sp>
        <p:sp>
          <p:nvSpPr>
            <p:cNvPr id="126" name="Google Shape;126;p2"/>
            <p:cNvSpPr/>
            <p:nvPr/>
          </p:nvSpPr>
          <p:spPr>
            <a:xfrm rot="5400000">
              <a:off x="2408037" y="2887323"/>
              <a:ext cx="378844" cy="509170"/>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txBox="1"/>
            <p:nvPr/>
          </p:nvSpPr>
          <p:spPr>
            <a:xfrm>
              <a:off x="2444709" y="2952486"/>
              <a:ext cx="305502" cy="26519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t/>
              </a:r>
              <a:endParaRPr b="0" i="0" sz="1700" u="none" cap="none" strike="noStrike">
                <a:solidFill>
                  <a:schemeClr val="lt1"/>
                </a:solidFill>
                <a:latin typeface="Calibri"/>
                <a:ea typeface="Calibri"/>
                <a:cs typeface="Calibri"/>
                <a:sym typeface="Calibri"/>
              </a:endParaRPr>
            </a:p>
          </p:txBody>
        </p:sp>
        <p:sp>
          <p:nvSpPr>
            <p:cNvPr id="128" name="Google Shape;128;p2"/>
            <p:cNvSpPr/>
            <p:nvPr/>
          </p:nvSpPr>
          <p:spPr>
            <a:xfrm>
              <a:off x="1579118" y="3394472"/>
              <a:ext cx="2036683" cy="113149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txBox="1"/>
            <p:nvPr/>
          </p:nvSpPr>
          <p:spPr>
            <a:xfrm>
              <a:off x="1612258" y="3427612"/>
              <a:ext cx="1970403" cy="106521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s-ES" sz="2100" u="none" cap="none" strike="noStrike">
                  <a:solidFill>
                    <a:schemeClr val="lt1"/>
                  </a:solidFill>
                  <a:latin typeface="Calibri"/>
                  <a:ea typeface="Calibri"/>
                  <a:cs typeface="Calibri"/>
                  <a:sym typeface="Calibri"/>
                </a:rPr>
                <a:t>Postprocessing: Genome analysis…</a:t>
              </a:r>
              <a:endParaRPr/>
            </a:p>
          </p:txBody>
        </p:sp>
      </p:grpSp>
      <p:pic>
        <p:nvPicPr>
          <p:cNvPr id="130" name="Google Shape;130;p2"/>
          <p:cNvPicPr preferRelativeResize="0"/>
          <p:nvPr/>
        </p:nvPicPr>
        <p:blipFill rotWithShape="1">
          <a:blip r:embed="rId3">
            <a:alphaModFix/>
          </a:blip>
          <a:srcRect b="0" l="0" r="0" t="0"/>
          <a:stretch/>
        </p:blipFill>
        <p:spPr>
          <a:xfrm>
            <a:off x="673224" y="1772816"/>
            <a:ext cx="2682018" cy="2011514"/>
          </a:xfrm>
          <a:prstGeom prst="rect">
            <a:avLst/>
          </a:prstGeom>
          <a:noFill/>
          <a:ln>
            <a:noFill/>
          </a:ln>
        </p:spPr>
      </p:pic>
      <p:sp>
        <p:nvSpPr>
          <p:cNvPr id="131" name="Google Shape;131;p2"/>
          <p:cNvSpPr/>
          <p:nvPr/>
        </p:nvSpPr>
        <p:spPr>
          <a:xfrm>
            <a:off x="3211226" y="2487050"/>
            <a:ext cx="630350" cy="29823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2"/>
          <p:cNvSpPr/>
          <p:nvPr/>
        </p:nvSpPr>
        <p:spPr>
          <a:xfrm>
            <a:off x="3985592" y="2271026"/>
            <a:ext cx="864096" cy="864096"/>
          </a:xfrm>
          <a:prstGeom prst="flowChartMultidocumen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Calibri"/>
                <a:ea typeface="Calibri"/>
                <a:cs typeface="Calibri"/>
                <a:sym typeface="Calibri"/>
              </a:rPr>
              <a:t>Fastq</a:t>
            </a:r>
            <a:endParaRPr/>
          </a:p>
          <a:p>
            <a:pPr indent="0" lvl="0" marL="0" marR="0" rtl="0" algn="ctr">
              <a:spcBef>
                <a:spcPts val="0"/>
              </a:spcBef>
              <a:spcAft>
                <a:spcPts val="0"/>
              </a:spcAft>
              <a:buNone/>
            </a:pPr>
            <a:r>
              <a:rPr b="0" i="0" lang="es-ES" sz="1800" u="none" cap="none" strike="noStrike">
                <a:solidFill>
                  <a:schemeClr val="lt1"/>
                </a:solidFill>
                <a:latin typeface="Calibri"/>
                <a:ea typeface="Calibri"/>
                <a:cs typeface="Calibri"/>
                <a:sym typeface="Calibri"/>
              </a:rPr>
              <a:t>files</a:t>
            </a:r>
            <a:endParaRPr/>
          </a:p>
        </p:txBody>
      </p:sp>
      <p:sp>
        <p:nvSpPr>
          <p:cNvPr id="133" name="Google Shape;133;p2"/>
          <p:cNvSpPr/>
          <p:nvPr/>
        </p:nvSpPr>
        <p:spPr>
          <a:xfrm>
            <a:off x="5065712" y="2490333"/>
            <a:ext cx="630350" cy="29823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2"/>
          <p:cNvSpPr/>
          <p:nvPr/>
        </p:nvSpPr>
        <p:spPr>
          <a:xfrm>
            <a:off x="3419872" y="1730966"/>
            <a:ext cx="4968552" cy="194421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5" name="Google Shape;135;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0"/>
          <p:cNvSpPr txBox="1"/>
          <p:nvPr>
            <p:ph idx="1" type="body"/>
          </p:nvPr>
        </p:nvSpPr>
        <p:spPr>
          <a:xfrm>
            <a:off x="457200" y="1772816"/>
            <a:ext cx="8229600" cy="435334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83333"/>
              <a:buNone/>
            </a:pPr>
            <a:r>
              <a:rPr b="0" lang="es-ES" u="none"/>
              <a:t>HTS methods are bounded by their technical and theoretical limitations and sequencing errors cannot be completely eliminated (Hadigol M, Khiabanian H. 2018)</a:t>
            </a:r>
            <a:endParaRPr sz="2400" u="none"/>
          </a:p>
          <a:p>
            <a:pPr indent="-342900" lvl="0" marL="342900" rtl="0" algn="l">
              <a:spcBef>
                <a:spcPts val="444"/>
              </a:spcBef>
              <a:spcAft>
                <a:spcPts val="0"/>
              </a:spcAft>
              <a:buClr>
                <a:schemeClr val="dk1"/>
              </a:buClr>
              <a:buSzPct val="100000"/>
              <a:buChar char="•"/>
            </a:pPr>
            <a:r>
              <a:rPr lang="es-ES" sz="2400" u="none"/>
              <a:t>Artifacts in library preparation</a:t>
            </a:r>
            <a:endParaRPr/>
          </a:p>
          <a:p>
            <a:pPr indent="-285750" lvl="1" marL="742950" rtl="0" algn="l">
              <a:spcBef>
                <a:spcPts val="370"/>
              </a:spcBef>
              <a:spcAft>
                <a:spcPts val="0"/>
              </a:spcAft>
              <a:buClr>
                <a:schemeClr val="dk1"/>
              </a:buClr>
              <a:buSzPct val="100000"/>
              <a:buChar char="–"/>
            </a:pPr>
            <a:r>
              <a:rPr lang="es-ES" sz="2000"/>
              <a:t>Remaining adapters</a:t>
            </a:r>
            <a:endParaRPr/>
          </a:p>
          <a:p>
            <a:pPr indent="-285750" lvl="1" marL="742950" rtl="0" algn="l">
              <a:spcBef>
                <a:spcPts val="370"/>
              </a:spcBef>
              <a:spcAft>
                <a:spcPts val="0"/>
              </a:spcAft>
              <a:buClr>
                <a:schemeClr val="dk1"/>
              </a:buClr>
              <a:buSzPct val="100000"/>
              <a:buChar char="–"/>
            </a:pPr>
            <a:r>
              <a:rPr lang="es-ES" sz="2000"/>
              <a:t>High rate of duplicates</a:t>
            </a:r>
            <a:endParaRPr/>
          </a:p>
          <a:p>
            <a:pPr indent="-285750" lvl="1" marL="742950" rtl="0" algn="l">
              <a:spcBef>
                <a:spcPts val="370"/>
              </a:spcBef>
              <a:spcAft>
                <a:spcPts val="0"/>
              </a:spcAft>
              <a:buClr>
                <a:schemeClr val="dk1"/>
              </a:buClr>
              <a:buSzPct val="100000"/>
              <a:buChar char="–"/>
            </a:pPr>
            <a:r>
              <a:rPr lang="es-ES" sz="2000"/>
              <a:t>GC regions bias</a:t>
            </a:r>
            <a:endParaRPr/>
          </a:p>
          <a:p>
            <a:pPr indent="-285750" lvl="1" marL="742950" rtl="0" algn="l">
              <a:spcBef>
                <a:spcPts val="370"/>
              </a:spcBef>
              <a:spcAft>
                <a:spcPts val="0"/>
              </a:spcAft>
              <a:buClr>
                <a:schemeClr val="dk1"/>
              </a:buClr>
              <a:buSzPct val="100000"/>
              <a:buChar char="–"/>
            </a:pPr>
            <a:r>
              <a:rPr lang="es-ES" sz="2000"/>
              <a:t>Polymerase error rate</a:t>
            </a:r>
            <a:endParaRPr/>
          </a:p>
          <a:p>
            <a:pPr indent="-285750" lvl="1" marL="742950" rtl="0" algn="l">
              <a:spcBef>
                <a:spcPts val="370"/>
              </a:spcBef>
              <a:spcAft>
                <a:spcPts val="0"/>
              </a:spcAft>
              <a:buClr>
                <a:schemeClr val="dk1"/>
              </a:buClr>
              <a:buSzPct val="100000"/>
              <a:buChar char="–"/>
            </a:pPr>
            <a:r>
              <a:rPr lang="es-ES" sz="2000"/>
              <a:t>DNA damage during breakdown</a:t>
            </a:r>
            <a:endParaRPr/>
          </a:p>
          <a:p>
            <a:pPr indent="-342931" lvl="0" marL="342900" rtl="0" algn="l">
              <a:spcBef>
                <a:spcPts val="425"/>
              </a:spcBef>
              <a:spcAft>
                <a:spcPts val="0"/>
              </a:spcAft>
              <a:buClr>
                <a:schemeClr val="dk1"/>
              </a:buClr>
              <a:buSzPct val="100000"/>
              <a:buChar char="•"/>
            </a:pPr>
            <a:r>
              <a:rPr lang="es-ES" sz="2300" u="none"/>
              <a:t>Artifacts during </a:t>
            </a:r>
            <a:r>
              <a:rPr lang="es-ES" sz="2300" u="none"/>
              <a:t>sequencing</a:t>
            </a:r>
            <a:endParaRPr sz="2300" u="none"/>
          </a:p>
          <a:p>
            <a:pPr indent="-285750" lvl="1" marL="742950" rtl="0" algn="l">
              <a:spcBef>
                <a:spcPts val="370"/>
              </a:spcBef>
              <a:spcAft>
                <a:spcPts val="0"/>
              </a:spcAft>
              <a:buClr>
                <a:schemeClr val="dk1"/>
              </a:buClr>
              <a:buSzPct val="100000"/>
              <a:buChar char="–"/>
            </a:pPr>
            <a:r>
              <a:rPr lang="es-ES"/>
              <a:t>Low quality in sequence ends(Phasing: </a:t>
            </a:r>
            <a:r>
              <a:rPr lang="es-ES" sz="1700"/>
              <a:t>cluster loose sync</a:t>
            </a:r>
            <a:r>
              <a:rPr lang="es-ES"/>
              <a:t>)</a:t>
            </a:r>
            <a:endParaRPr/>
          </a:p>
          <a:p>
            <a:pPr indent="-285750" lvl="1" marL="742950" rtl="0" algn="l">
              <a:spcBef>
                <a:spcPts val="370"/>
              </a:spcBef>
              <a:spcAft>
                <a:spcPts val="0"/>
              </a:spcAft>
              <a:buClr>
                <a:schemeClr val="dk1"/>
              </a:buClr>
              <a:buSzPct val="100000"/>
              <a:buChar char="–"/>
            </a:pPr>
            <a:r>
              <a:rPr lang="es-ES"/>
              <a:t>Complication in certain regions:</a:t>
            </a:r>
            <a:endParaRPr/>
          </a:p>
          <a:p>
            <a:pPr indent="-228615" lvl="2" marL="1143000" rtl="0" algn="l">
              <a:spcBef>
                <a:spcPts val="342"/>
              </a:spcBef>
              <a:spcAft>
                <a:spcPts val="0"/>
              </a:spcAft>
              <a:buClr>
                <a:schemeClr val="dk1"/>
              </a:buClr>
              <a:buSzPct val="100000"/>
              <a:buChar char="•"/>
            </a:pPr>
            <a:r>
              <a:rPr lang="es-ES" sz="1850"/>
              <a:t>Repetitions</a:t>
            </a:r>
            <a:endParaRPr/>
          </a:p>
          <a:p>
            <a:pPr indent="-228615" lvl="2" marL="1143000" rtl="0" algn="l">
              <a:spcBef>
                <a:spcPts val="342"/>
              </a:spcBef>
              <a:spcAft>
                <a:spcPts val="0"/>
              </a:spcAft>
              <a:buClr>
                <a:schemeClr val="dk1"/>
              </a:buClr>
              <a:buSzPct val="100000"/>
              <a:buChar char="•"/>
            </a:pPr>
            <a:r>
              <a:rPr lang="es-ES" sz="1850"/>
              <a:t>Homopolymers</a:t>
            </a:r>
            <a:endParaRPr/>
          </a:p>
          <a:p>
            <a:pPr indent="-228615" lvl="2" marL="1143000" rtl="0" algn="l">
              <a:spcBef>
                <a:spcPts val="342"/>
              </a:spcBef>
              <a:spcAft>
                <a:spcPts val="0"/>
              </a:spcAft>
              <a:buClr>
                <a:schemeClr val="dk1"/>
              </a:buClr>
              <a:buSzPct val="100000"/>
              <a:buChar char="•"/>
            </a:pPr>
            <a:r>
              <a:rPr lang="es-ES" sz="1850"/>
              <a:t>High CG content</a:t>
            </a:r>
            <a:endParaRPr/>
          </a:p>
        </p:txBody>
      </p:sp>
      <p:sp>
        <p:nvSpPr>
          <p:cNvPr id="412" name="Google Shape;412;p20"/>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Artifacts</a:t>
            </a:r>
            <a:endParaRPr/>
          </a:p>
        </p:txBody>
      </p:sp>
      <p:sp>
        <p:nvSpPr>
          <p:cNvPr id="413" name="Google Shape;4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14" name="Google Shape;4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15" name="Google Shape;41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http://14.139.61.3:8080/ngsqctoolkit/Examples/Output-Data/QC/IlluQC/Paired-end/pairedEnd_1.fastq_avgQual.png" id="421" name="Google Shape;421;p21"/>
          <p:cNvPicPr preferRelativeResize="0"/>
          <p:nvPr/>
        </p:nvPicPr>
        <p:blipFill rotWithShape="1">
          <a:blip r:embed="rId3">
            <a:alphaModFix/>
          </a:blip>
          <a:srcRect b="0" l="0" r="0" t="0"/>
          <a:stretch/>
        </p:blipFill>
        <p:spPr>
          <a:xfrm>
            <a:off x="2261900" y="4060465"/>
            <a:ext cx="4542348" cy="2271174"/>
          </a:xfrm>
          <a:prstGeom prst="rect">
            <a:avLst/>
          </a:prstGeom>
          <a:noFill/>
          <a:ln>
            <a:noFill/>
          </a:ln>
        </p:spPr>
      </p:pic>
      <p:sp>
        <p:nvSpPr>
          <p:cNvPr id="422" name="Google Shape;422;p21"/>
          <p:cNvSpPr txBox="1"/>
          <p:nvPr>
            <p:ph idx="1" type="body"/>
          </p:nvPr>
        </p:nvSpPr>
        <p:spPr>
          <a:xfrm>
            <a:off x="457200" y="1628800"/>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FastQC, fastx-toolkit, sfftools, NGSQCToolkit, etc…</a:t>
            </a:r>
            <a:endParaRPr/>
          </a:p>
        </p:txBody>
      </p:sp>
      <p:sp>
        <p:nvSpPr>
          <p:cNvPr id="423" name="Google Shape;423;p21"/>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a:t>
            </a:r>
            <a:endParaRPr/>
          </a:p>
        </p:txBody>
      </p:sp>
      <p:pic>
        <p:nvPicPr>
          <p:cNvPr id="424" name="Google Shape;424;p21"/>
          <p:cNvPicPr preferRelativeResize="0"/>
          <p:nvPr/>
        </p:nvPicPr>
        <p:blipFill rotWithShape="1">
          <a:blip r:embed="rId4">
            <a:alphaModFix/>
          </a:blip>
          <a:srcRect b="0" l="0" r="0" t="0"/>
          <a:stretch/>
        </p:blipFill>
        <p:spPr>
          <a:xfrm>
            <a:off x="1115616" y="2060848"/>
            <a:ext cx="2808312" cy="2138544"/>
          </a:xfrm>
          <a:prstGeom prst="rect">
            <a:avLst/>
          </a:prstGeom>
          <a:noFill/>
          <a:ln>
            <a:noFill/>
          </a:ln>
        </p:spPr>
      </p:pic>
      <p:sp>
        <p:nvSpPr>
          <p:cNvPr id="425" name="Google Shape;4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26" name="Google Shape;4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27" name="Google Shape;427;p21"/>
          <p:cNvPicPr preferRelativeResize="0"/>
          <p:nvPr/>
        </p:nvPicPr>
        <p:blipFill rotWithShape="1">
          <a:blip r:embed="rId5">
            <a:alphaModFix/>
          </a:blip>
          <a:srcRect b="0" l="0" r="0" t="7483"/>
          <a:stretch/>
        </p:blipFill>
        <p:spPr>
          <a:xfrm>
            <a:off x="4349012" y="2003003"/>
            <a:ext cx="3117741" cy="2192029"/>
          </a:xfrm>
          <a:prstGeom prst="rect">
            <a:avLst/>
          </a:prstGeom>
          <a:noFill/>
          <a:ln>
            <a:noFill/>
          </a:ln>
        </p:spPr>
      </p:pic>
      <p:sp>
        <p:nvSpPr>
          <p:cNvPr id="428" name="Google Shape;42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0e96353d85_0_1"/>
          <p:cNvSpPr txBox="1"/>
          <p:nvPr>
            <p:ph idx="1" type="body"/>
          </p:nvPr>
        </p:nvSpPr>
        <p:spPr>
          <a:xfrm>
            <a:off x="457200" y="1628800"/>
            <a:ext cx="8229600" cy="4209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Long reads: Nanoplot, PycoQC, NanoQC, etc.</a:t>
            </a:r>
            <a:endParaRPr/>
          </a:p>
        </p:txBody>
      </p:sp>
      <p:sp>
        <p:nvSpPr>
          <p:cNvPr id="435" name="Google Shape;435;g30e96353d85_0_1"/>
          <p:cNvSpPr txBox="1"/>
          <p:nvPr>
            <p:ph type="title"/>
          </p:nvPr>
        </p:nvSpPr>
        <p:spPr>
          <a:xfrm>
            <a:off x="457200" y="692696"/>
            <a:ext cx="82296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a:t>
            </a:r>
            <a:endParaRPr/>
          </a:p>
        </p:txBody>
      </p:sp>
      <p:sp>
        <p:nvSpPr>
          <p:cNvPr id="436" name="Google Shape;436;g30e96353d85_0_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descr="Read lengths vs Average read quality plot using dots. " id="437" name="Google Shape;437;g30e96353d85_0_1"/>
          <p:cNvPicPr preferRelativeResize="0"/>
          <p:nvPr/>
        </p:nvPicPr>
        <p:blipFill rotWithShape="1">
          <a:blip r:embed="rId3">
            <a:alphaModFix/>
          </a:blip>
          <a:srcRect b="0" l="0" r="0" t="0"/>
          <a:stretch/>
        </p:blipFill>
        <p:spPr>
          <a:xfrm>
            <a:off x="321528" y="2343473"/>
            <a:ext cx="3499357" cy="3492080"/>
          </a:xfrm>
          <a:prstGeom prst="rect">
            <a:avLst/>
          </a:prstGeom>
          <a:noFill/>
          <a:ln>
            <a:noFill/>
          </a:ln>
        </p:spPr>
      </p:pic>
      <p:pic>
        <p:nvPicPr>
          <p:cNvPr descr="Gráfico, Histograma&#10;&#10;Descripción generada automáticamente" id="438" name="Google Shape;438;g30e96353d85_0_1"/>
          <p:cNvPicPr preferRelativeResize="0"/>
          <p:nvPr/>
        </p:nvPicPr>
        <p:blipFill rotWithShape="1">
          <a:blip r:embed="rId4">
            <a:alphaModFix/>
          </a:blip>
          <a:srcRect b="0" l="0" r="0" t="0"/>
          <a:stretch/>
        </p:blipFill>
        <p:spPr>
          <a:xfrm>
            <a:off x="3956557" y="2300162"/>
            <a:ext cx="4192070" cy="3681986"/>
          </a:xfrm>
          <a:prstGeom prst="rect">
            <a:avLst/>
          </a:prstGeom>
          <a:noFill/>
          <a:ln>
            <a:noFill/>
          </a:ln>
        </p:spPr>
      </p:pic>
      <p:sp>
        <p:nvSpPr>
          <p:cNvPr id="439" name="Google Shape;439;g30e96353d85_0_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40" name="Google Shape;440;g30e96353d85_0_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3"/>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Fastp</a:t>
            </a:r>
            <a:endParaRPr/>
          </a:p>
        </p:txBody>
      </p:sp>
      <p:sp>
        <p:nvSpPr>
          <p:cNvPr id="447" name="Google Shape;4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Curso iniciación NGS</a:t>
            </a:r>
            <a:endParaRPr/>
          </a:p>
        </p:txBody>
      </p:sp>
      <p:sp>
        <p:nvSpPr>
          <p:cNvPr id="448" name="Google Shape;4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Tabla&#10;&#10;Descripción generada automáticamente" id="449" name="Google Shape;449;p23"/>
          <p:cNvPicPr preferRelativeResize="0"/>
          <p:nvPr/>
        </p:nvPicPr>
        <p:blipFill rotWithShape="1">
          <a:blip r:embed="rId3">
            <a:alphaModFix/>
          </a:blip>
          <a:srcRect b="0" l="0" r="12511" t="0"/>
          <a:stretch/>
        </p:blipFill>
        <p:spPr>
          <a:xfrm>
            <a:off x="635825" y="2299200"/>
            <a:ext cx="3792150" cy="4154125"/>
          </a:xfrm>
          <a:prstGeom prst="rect">
            <a:avLst/>
          </a:prstGeom>
          <a:noFill/>
          <a:ln>
            <a:noFill/>
          </a:ln>
        </p:spPr>
      </p:pic>
      <p:pic>
        <p:nvPicPr>
          <p:cNvPr descr="Gráfico, Gráfico de líneas&#10;&#10;Descripción generada automáticamente" id="450" name="Google Shape;450;p23"/>
          <p:cNvPicPr preferRelativeResize="0"/>
          <p:nvPr/>
        </p:nvPicPr>
        <p:blipFill rotWithShape="1">
          <a:blip r:embed="rId4">
            <a:alphaModFix/>
          </a:blip>
          <a:srcRect b="0" l="0" r="0" t="0"/>
          <a:stretch/>
        </p:blipFill>
        <p:spPr>
          <a:xfrm>
            <a:off x="4517082" y="2420888"/>
            <a:ext cx="4519414" cy="3678760"/>
          </a:xfrm>
          <a:prstGeom prst="rect">
            <a:avLst/>
          </a:prstGeom>
          <a:noFill/>
          <a:ln>
            <a:noFill/>
          </a:ln>
        </p:spPr>
      </p:pic>
      <p:sp>
        <p:nvSpPr>
          <p:cNvPr id="451" name="Google Shape;451;p23"/>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fastp</a:t>
            </a:r>
            <a:endParaRPr/>
          </a:p>
        </p:txBody>
      </p:sp>
      <p:sp>
        <p:nvSpPr>
          <p:cNvPr id="452" name="Google Shape;45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2"/>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FastQC</a:t>
            </a:r>
            <a:endParaRPr/>
          </a:p>
        </p:txBody>
      </p:sp>
      <p:pic>
        <p:nvPicPr>
          <p:cNvPr id="459" name="Google Shape;459;p22"/>
          <p:cNvPicPr preferRelativeResize="0"/>
          <p:nvPr/>
        </p:nvPicPr>
        <p:blipFill rotWithShape="1">
          <a:blip r:embed="rId3">
            <a:alphaModFix/>
          </a:blip>
          <a:srcRect b="0" l="0" r="0" t="0"/>
          <a:stretch/>
        </p:blipFill>
        <p:spPr>
          <a:xfrm>
            <a:off x="4502237" y="1934362"/>
            <a:ext cx="4622917" cy="3553681"/>
          </a:xfrm>
          <a:prstGeom prst="rect">
            <a:avLst/>
          </a:prstGeom>
          <a:noFill/>
          <a:ln>
            <a:noFill/>
          </a:ln>
        </p:spPr>
      </p:pic>
      <p:pic>
        <p:nvPicPr>
          <p:cNvPr id="460" name="Google Shape;460;p22"/>
          <p:cNvPicPr preferRelativeResize="0"/>
          <p:nvPr/>
        </p:nvPicPr>
        <p:blipFill rotWithShape="1">
          <a:blip r:embed="rId4">
            <a:alphaModFix/>
          </a:blip>
          <a:srcRect b="0" l="0" r="8237" t="0"/>
          <a:stretch/>
        </p:blipFill>
        <p:spPr>
          <a:xfrm>
            <a:off x="18846" y="1943868"/>
            <a:ext cx="4546386" cy="3681396"/>
          </a:xfrm>
          <a:prstGeom prst="rect">
            <a:avLst/>
          </a:prstGeom>
          <a:noFill/>
          <a:ln>
            <a:noFill/>
          </a:ln>
        </p:spPr>
      </p:pic>
      <p:sp>
        <p:nvSpPr>
          <p:cNvPr id="461" name="Google Shape;46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62" name="Google Shape;46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63" name="Google Shape;463;p22"/>
          <p:cNvSpPr txBox="1"/>
          <p:nvPr>
            <p:ph idx="1" type="body"/>
          </p:nvPr>
        </p:nvSpPr>
        <p:spPr>
          <a:xfrm>
            <a:off x="741217" y="5484365"/>
            <a:ext cx="7931224" cy="608931"/>
          </a:xfrm>
          <a:prstGeom prst="rect">
            <a:avLst/>
          </a:prstGeom>
          <a:noFill/>
          <a:ln>
            <a:noFill/>
          </a:ln>
        </p:spPr>
        <p:txBody>
          <a:bodyPr anchorCtr="0" anchor="t" bIns="45700" lIns="91425" spcFirstLastPara="1" rIns="91425" wrap="square" tIns="45700">
            <a:normAutofit fontScale="92500"/>
          </a:bodyPr>
          <a:lstStyle/>
          <a:p>
            <a:pPr indent="0" lvl="0" marL="0" rtl="0" algn="ctr">
              <a:spcBef>
                <a:spcPts val="0"/>
              </a:spcBef>
              <a:spcAft>
                <a:spcPts val="0"/>
              </a:spcAft>
              <a:buClr>
                <a:schemeClr val="dk1"/>
              </a:buClr>
              <a:buSzPct val="100000"/>
              <a:buNone/>
            </a:pPr>
            <a:r>
              <a:rPr lang="es-ES"/>
              <a:t>https://www.bioinformatics.babraham.ac.uk/projects/fastqc/</a:t>
            </a:r>
            <a:endParaRPr/>
          </a:p>
        </p:txBody>
      </p:sp>
      <p:sp>
        <p:nvSpPr>
          <p:cNvPr id="464" name="Google Shape;46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24"/>
          <p:cNvPicPr preferRelativeResize="0"/>
          <p:nvPr/>
        </p:nvPicPr>
        <p:blipFill rotWithShape="1">
          <a:blip r:embed="rId3">
            <a:alphaModFix/>
          </a:blip>
          <a:srcRect b="0" l="0" r="0" t="0"/>
          <a:stretch/>
        </p:blipFill>
        <p:spPr>
          <a:xfrm>
            <a:off x="3613" y="2680122"/>
            <a:ext cx="4568387" cy="2621085"/>
          </a:xfrm>
          <a:prstGeom prst="rect">
            <a:avLst/>
          </a:prstGeom>
          <a:noFill/>
          <a:ln>
            <a:noFill/>
          </a:ln>
        </p:spPr>
      </p:pic>
      <p:pic>
        <p:nvPicPr>
          <p:cNvPr id="471" name="Google Shape;471;p24"/>
          <p:cNvPicPr preferRelativeResize="0"/>
          <p:nvPr/>
        </p:nvPicPr>
        <p:blipFill rotWithShape="1">
          <a:blip r:embed="rId4">
            <a:alphaModFix/>
          </a:blip>
          <a:srcRect b="0" l="0" r="0" t="0"/>
          <a:stretch/>
        </p:blipFill>
        <p:spPr>
          <a:xfrm>
            <a:off x="4419192" y="2680122"/>
            <a:ext cx="4590602" cy="2621086"/>
          </a:xfrm>
          <a:prstGeom prst="rect">
            <a:avLst/>
          </a:prstGeom>
          <a:noFill/>
          <a:ln>
            <a:noFill/>
          </a:ln>
        </p:spPr>
      </p:pic>
      <p:sp>
        <p:nvSpPr>
          <p:cNvPr id="472" name="Google Shape;472;p24"/>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Basic Statistics</a:t>
            </a:r>
            <a:endParaRPr/>
          </a:p>
        </p:txBody>
      </p:sp>
      <p:sp>
        <p:nvSpPr>
          <p:cNvPr id="473" name="Google Shape;47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74" name="Google Shape;47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75" name="Google Shape;475;p24"/>
          <p:cNvSpPr txBox="1"/>
          <p:nvPr>
            <p:ph idx="1" type="body"/>
          </p:nvPr>
        </p:nvSpPr>
        <p:spPr>
          <a:xfrm>
            <a:off x="457200" y="1772816"/>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Self defined overall stats</a:t>
            </a:r>
            <a:endParaRPr/>
          </a:p>
          <a:p>
            <a:pPr indent="-285750" lvl="1" marL="742950" rtl="0" algn="l">
              <a:spcBef>
                <a:spcPts val="400"/>
              </a:spcBef>
              <a:spcAft>
                <a:spcPts val="0"/>
              </a:spcAft>
              <a:buClr>
                <a:schemeClr val="dk1"/>
              </a:buClr>
              <a:buSzPts val="2000"/>
              <a:buChar char="–"/>
            </a:pPr>
            <a:r>
              <a:rPr lang="es-ES"/>
              <a:t>Encoding: Phred33 or Phred64</a:t>
            </a:r>
            <a:endParaRPr/>
          </a:p>
        </p:txBody>
      </p:sp>
      <p:sp>
        <p:nvSpPr>
          <p:cNvPr id="476" name="Google Shape;47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descr="C:\Users\Noa\Desktop\Dropbox\Prácticas\fastq.png" id="482" name="Google Shape;482;p25"/>
          <p:cNvPicPr preferRelativeResize="0"/>
          <p:nvPr>
            <p:ph idx="1" type="body"/>
          </p:nvPr>
        </p:nvPicPr>
        <p:blipFill rotWithShape="1">
          <a:blip r:embed="rId3">
            <a:alphaModFix/>
          </a:blip>
          <a:srcRect b="0" l="0" r="0" t="0"/>
          <a:stretch/>
        </p:blipFill>
        <p:spPr>
          <a:xfrm>
            <a:off x="4283968" y="1700808"/>
            <a:ext cx="4671924" cy="3640460"/>
          </a:xfrm>
          <a:prstGeom prst="rect">
            <a:avLst/>
          </a:prstGeom>
          <a:noFill/>
          <a:ln>
            <a:noFill/>
          </a:ln>
        </p:spPr>
      </p:pic>
      <p:sp>
        <p:nvSpPr>
          <p:cNvPr id="483" name="Google Shape;483;p25"/>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sp>
        <p:nvSpPr>
          <p:cNvPr id="484" name="Google Shape;484;p25"/>
          <p:cNvSpPr txBox="1"/>
          <p:nvPr/>
        </p:nvSpPr>
        <p:spPr>
          <a:xfrm>
            <a:off x="62422" y="1556792"/>
            <a:ext cx="4071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Illumina read header</a:t>
            </a:r>
            <a:endParaRPr sz="1800">
              <a:solidFill>
                <a:schemeClr val="dk1"/>
              </a:solidFill>
              <a:latin typeface="Calibri"/>
              <a:ea typeface="Calibri"/>
              <a:cs typeface="Calibri"/>
              <a:sym typeface="Calibri"/>
            </a:endParaRPr>
          </a:p>
        </p:txBody>
      </p:sp>
      <p:sp>
        <p:nvSpPr>
          <p:cNvPr id="485" name="Google Shape;48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486" name="Google Shape;48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Data Download - GDC: Microbiota Data Analysis Workshop" id="487" name="Google Shape;487;p25"/>
          <p:cNvPicPr preferRelativeResize="0"/>
          <p:nvPr/>
        </p:nvPicPr>
        <p:blipFill rotWithShape="1">
          <a:blip r:embed="rId4">
            <a:alphaModFix/>
          </a:blip>
          <a:srcRect b="0" l="0" r="0" t="12983"/>
          <a:stretch/>
        </p:blipFill>
        <p:spPr>
          <a:xfrm>
            <a:off x="0" y="1926125"/>
            <a:ext cx="4245524" cy="2292125"/>
          </a:xfrm>
          <a:prstGeom prst="rect">
            <a:avLst/>
          </a:prstGeom>
          <a:noFill/>
          <a:ln>
            <a:noFill/>
          </a:ln>
        </p:spPr>
      </p:pic>
      <p:sp>
        <p:nvSpPr>
          <p:cNvPr id="488" name="Google Shape;488;p25"/>
          <p:cNvSpPr/>
          <p:nvPr/>
        </p:nvSpPr>
        <p:spPr>
          <a:xfrm>
            <a:off x="457200" y="3739977"/>
            <a:ext cx="2667000" cy="1707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25"/>
          <p:cNvSpPr/>
          <p:nvPr/>
        </p:nvSpPr>
        <p:spPr>
          <a:xfrm>
            <a:off x="7092280" y="1715084"/>
            <a:ext cx="216024" cy="3442108"/>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26"/>
          <p:cNvPicPr preferRelativeResize="0"/>
          <p:nvPr/>
        </p:nvPicPr>
        <p:blipFill rotWithShape="1">
          <a:blip r:embed="rId3">
            <a:alphaModFix/>
          </a:blip>
          <a:srcRect b="0" l="0" r="0" t="0"/>
          <a:stretch/>
        </p:blipFill>
        <p:spPr>
          <a:xfrm>
            <a:off x="3613" y="2680122"/>
            <a:ext cx="4568387" cy="2621085"/>
          </a:xfrm>
          <a:prstGeom prst="rect">
            <a:avLst/>
          </a:prstGeom>
          <a:noFill/>
          <a:ln>
            <a:noFill/>
          </a:ln>
        </p:spPr>
      </p:pic>
      <p:pic>
        <p:nvPicPr>
          <p:cNvPr id="497" name="Google Shape;497;p26"/>
          <p:cNvPicPr preferRelativeResize="0"/>
          <p:nvPr/>
        </p:nvPicPr>
        <p:blipFill rotWithShape="1">
          <a:blip r:embed="rId4">
            <a:alphaModFix/>
          </a:blip>
          <a:srcRect b="0" l="0" r="0" t="0"/>
          <a:stretch/>
        </p:blipFill>
        <p:spPr>
          <a:xfrm>
            <a:off x="4419192" y="2680122"/>
            <a:ext cx="4590602" cy="2621086"/>
          </a:xfrm>
          <a:prstGeom prst="rect">
            <a:avLst/>
          </a:prstGeom>
          <a:noFill/>
          <a:ln>
            <a:noFill/>
          </a:ln>
        </p:spPr>
      </p:pic>
      <p:sp>
        <p:nvSpPr>
          <p:cNvPr id="498" name="Google Shape;498;p26"/>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Basic Statistics</a:t>
            </a:r>
            <a:endParaRPr/>
          </a:p>
        </p:txBody>
      </p:sp>
      <p:sp>
        <p:nvSpPr>
          <p:cNvPr id="499" name="Google Shape;49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00" name="Google Shape;50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01" name="Google Shape;501;p26"/>
          <p:cNvSpPr txBox="1"/>
          <p:nvPr>
            <p:ph idx="1" type="body"/>
          </p:nvPr>
        </p:nvSpPr>
        <p:spPr>
          <a:xfrm>
            <a:off x="457200" y="1772816"/>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Self defined overall stats</a:t>
            </a:r>
            <a:endParaRPr/>
          </a:p>
          <a:p>
            <a:pPr indent="-285750" lvl="1" marL="742950" rtl="0" algn="l">
              <a:spcBef>
                <a:spcPts val="400"/>
              </a:spcBef>
              <a:spcAft>
                <a:spcPts val="0"/>
              </a:spcAft>
              <a:buClr>
                <a:schemeClr val="dk1"/>
              </a:buClr>
              <a:buSzPts val="2000"/>
              <a:buChar char="–"/>
            </a:pPr>
            <a:r>
              <a:rPr lang="es-ES"/>
              <a:t>Encoding: Phred33 or Phred64</a:t>
            </a:r>
            <a:endParaRPr/>
          </a:p>
        </p:txBody>
      </p:sp>
      <p:sp>
        <p:nvSpPr>
          <p:cNvPr id="502" name="Google Shape;502;p26"/>
          <p:cNvSpPr/>
          <p:nvPr/>
        </p:nvSpPr>
        <p:spPr>
          <a:xfrm>
            <a:off x="457200" y="4365104"/>
            <a:ext cx="8435280" cy="216024"/>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7"/>
          <p:cNvPicPr preferRelativeResize="0"/>
          <p:nvPr/>
        </p:nvPicPr>
        <p:blipFill rotWithShape="1">
          <a:blip r:embed="rId3">
            <a:alphaModFix/>
          </a:blip>
          <a:srcRect b="0" l="0" r="0" t="0"/>
          <a:stretch/>
        </p:blipFill>
        <p:spPr>
          <a:xfrm>
            <a:off x="3613" y="2680122"/>
            <a:ext cx="4568387" cy="2621085"/>
          </a:xfrm>
          <a:prstGeom prst="rect">
            <a:avLst/>
          </a:prstGeom>
          <a:noFill/>
          <a:ln>
            <a:noFill/>
          </a:ln>
        </p:spPr>
      </p:pic>
      <p:pic>
        <p:nvPicPr>
          <p:cNvPr id="510" name="Google Shape;510;p27"/>
          <p:cNvPicPr preferRelativeResize="0"/>
          <p:nvPr/>
        </p:nvPicPr>
        <p:blipFill rotWithShape="1">
          <a:blip r:embed="rId4">
            <a:alphaModFix/>
          </a:blip>
          <a:srcRect b="0" l="0" r="0" t="0"/>
          <a:stretch/>
        </p:blipFill>
        <p:spPr>
          <a:xfrm>
            <a:off x="4419192" y="2680122"/>
            <a:ext cx="4590602" cy="2621086"/>
          </a:xfrm>
          <a:prstGeom prst="rect">
            <a:avLst/>
          </a:prstGeom>
          <a:noFill/>
          <a:ln>
            <a:noFill/>
          </a:ln>
        </p:spPr>
      </p:pic>
      <p:sp>
        <p:nvSpPr>
          <p:cNvPr id="511" name="Google Shape;511;p2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Basic Statistics</a:t>
            </a:r>
            <a:endParaRPr/>
          </a:p>
        </p:txBody>
      </p:sp>
      <p:sp>
        <p:nvSpPr>
          <p:cNvPr id="512" name="Google Shape;51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13" name="Google Shape;51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14" name="Google Shape;514;p27"/>
          <p:cNvSpPr txBox="1"/>
          <p:nvPr>
            <p:ph idx="1" type="body"/>
          </p:nvPr>
        </p:nvSpPr>
        <p:spPr>
          <a:xfrm>
            <a:off x="457200" y="1772816"/>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Self defined overall stats</a:t>
            </a:r>
            <a:endParaRPr/>
          </a:p>
          <a:p>
            <a:pPr indent="-285750" lvl="1" marL="742950" rtl="0" algn="l">
              <a:spcBef>
                <a:spcPts val="400"/>
              </a:spcBef>
              <a:spcAft>
                <a:spcPts val="0"/>
              </a:spcAft>
              <a:buClr>
                <a:schemeClr val="dk1"/>
              </a:buClr>
              <a:buSzPts val="2000"/>
              <a:buChar char="–"/>
            </a:pPr>
            <a:r>
              <a:rPr lang="es-ES"/>
              <a:t>Encoding: Phred33 or Phred64</a:t>
            </a:r>
            <a:endParaRPr/>
          </a:p>
        </p:txBody>
      </p:sp>
      <p:sp>
        <p:nvSpPr>
          <p:cNvPr id="515" name="Google Shape;51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Per base sequence quality</a:t>
            </a:r>
            <a:endParaRPr/>
          </a:p>
        </p:txBody>
      </p:sp>
      <p:sp>
        <p:nvSpPr>
          <p:cNvPr id="522" name="Google Shape;52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23" name="Google Shape;52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24" name="Google Shape;524;p28"/>
          <p:cNvSpPr txBox="1"/>
          <p:nvPr>
            <p:ph idx="1" type="body"/>
          </p:nvPr>
        </p:nvSpPr>
        <p:spPr>
          <a:xfrm>
            <a:off x="457200" y="1772816"/>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Overview of the range of quality values across all bases at each position in the FastQ file </a:t>
            </a:r>
            <a:endParaRPr/>
          </a:p>
          <a:p>
            <a:pPr indent="-342900" lvl="0" marL="342900" rtl="0" algn="l">
              <a:spcBef>
                <a:spcPts val="320"/>
              </a:spcBef>
              <a:spcAft>
                <a:spcPts val="0"/>
              </a:spcAft>
              <a:buClr>
                <a:srgbClr val="FF0000"/>
              </a:buClr>
              <a:buSzPts val="1600"/>
              <a:buChar char="•"/>
            </a:pPr>
            <a:r>
              <a:rPr lang="es-ES" sz="1600" u="none">
                <a:solidFill>
                  <a:srgbClr val="FF0000"/>
                </a:solidFill>
              </a:rPr>
              <a:t>Median</a:t>
            </a:r>
            <a:r>
              <a:rPr lang="es-ES" sz="1600" u="none"/>
              <a:t>, </a:t>
            </a:r>
            <a:r>
              <a:rPr lang="es-ES" sz="1600" u="none">
                <a:solidFill>
                  <a:srgbClr val="FFC000"/>
                </a:solidFill>
              </a:rPr>
              <a:t>inter-quartile range </a:t>
            </a:r>
            <a:r>
              <a:rPr lang="es-ES" sz="1600" u="none"/>
              <a:t>(25-75%), 10-90% points, </a:t>
            </a:r>
            <a:r>
              <a:rPr lang="es-ES" sz="1600" u="none">
                <a:solidFill>
                  <a:srgbClr val="0070C0"/>
                </a:solidFill>
              </a:rPr>
              <a:t>mean quality</a:t>
            </a:r>
            <a:endParaRPr/>
          </a:p>
        </p:txBody>
      </p:sp>
      <p:pic>
        <p:nvPicPr>
          <p:cNvPr id="525" name="Google Shape;525;p28"/>
          <p:cNvPicPr preferRelativeResize="0"/>
          <p:nvPr/>
        </p:nvPicPr>
        <p:blipFill rotWithShape="1">
          <a:blip r:embed="rId3">
            <a:alphaModFix/>
          </a:blip>
          <a:srcRect b="0" l="0" r="0" t="0"/>
          <a:stretch/>
        </p:blipFill>
        <p:spPr>
          <a:xfrm>
            <a:off x="179512" y="2961985"/>
            <a:ext cx="4306587" cy="3308193"/>
          </a:xfrm>
          <a:prstGeom prst="rect">
            <a:avLst/>
          </a:prstGeom>
          <a:noFill/>
          <a:ln>
            <a:noFill/>
          </a:ln>
        </p:spPr>
      </p:pic>
      <p:pic>
        <p:nvPicPr>
          <p:cNvPr id="526" name="Google Shape;526;p28"/>
          <p:cNvPicPr preferRelativeResize="0"/>
          <p:nvPr/>
        </p:nvPicPr>
        <p:blipFill rotWithShape="1">
          <a:blip r:embed="rId4">
            <a:alphaModFix/>
          </a:blip>
          <a:srcRect b="0" l="0" r="0" t="0"/>
          <a:stretch/>
        </p:blipFill>
        <p:spPr>
          <a:xfrm>
            <a:off x="4572000" y="2990042"/>
            <a:ext cx="4169166" cy="3170031"/>
          </a:xfrm>
          <a:prstGeom prst="rect">
            <a:avLst/>
          </a:prstGeom>
          <a:noFill/>
          <a:ln>
            <a:noFill/>
          </a:ln>
        </p:spPr>
      </p:pic>
      <p:sp>
        <p:nvSpPr>
          <p:cNvPr id="527" name="Google Shape;52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142" name="Google Shape;14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43" name="Google Shape;143;p3"/>
          <p:cNvPicPr preferRelativeResize="0"/>
          <p:nvPr/>
        </p:nvPicPr>
        <p:blipFill rotWithShape="1">
          <a:blip r:embed="rId3">
            <a:alphaModFix/>
          </a:blip>
          <a:srcRect b="0" l="0" r="0" t="0"/>
          <a:stretch/>
        </p:blipFill>
        <p:spPr>
          <a:xfrm>
            <a:off x="1259632" y="1777526"/>
            <a:ext cx="2682018" cy="2011514"/>
          </a:xfrm>
          <a:prstGeom prst="rect">
            <a:avLst/>
          </a:prstGeom>
          <a:noFill/>
          <a:ln>
            <a:noFill/>
          </a:ln>
        </p:spPr>
      </p:pic>
      <p:pic>
        <p:nvPicPr>
          <p:cNvPr id="144" name="Google Shape;144;p3"/>
          <p:cNvPicPr preferRelativeResize="0"/>
          <p:nvPr/>
        </p:nvPicPr>
        <p:blipFill rotWithShape="1">
          <a:blip r:embed="rId4">
            <a:alphaModFix/>
          </a:blip>
          <a:srcRect b="0" l="0" r="0" t="0"/>
          <a:stretch/>
        </p:blipFill>
        <p:spPr>
          <a:xfrm>
            <a:off x="4963471" y="1711631"/>
            <a:ext cx="3306434" cy="2215952"/>
          </a:xfrm>
          <a:prstGeom prst="rect">
            <a:avLst/>
          </a:prstGeom>
          <a:noFill/>
          <a:ln>
            <a:noFill/>
          </a:ln>
        </p:spPr>
      </p:pic>
      <p:pic>
        <p:nvPicPr>
          <p:cNvPr id="145" name="Google Shape;145;p3"/>
          <p:cNvPicPr preferRelativeResize="0"/>
          <p:nvPr/>
        </p:nvPicPr>
        <p:blipFill rotWithShape="1">
          <a:blip r:embed="rId5">
            <a:alphaModFix/>
          </a:blip>
          <a:srcRect b="0" l="0" r="0" t="0"/>
          <a:stretch/>
        </p:blipFill>
        <p:spPr>
          <a:xfrm>
            <a:off x="323528" y="4221088"/>
            <a:ext cx="3115050" cy="2002532"/>
          </a:xfrm>
          <a:prstGeom prst="rect">
            <a:avLst/>
          </a:prstGeom>
          <a:noFill/>
          <a:ln>
            <a:noFill/>
          </a:ln>
        </p:spPr>
      </p:pic>
      <p:sp>
        <p:nvSpPr>
          <p:cNvPr id="146" name="Google Shape;146;p3"/>
          <p:cNvSpPr txBox="1"/>
          <p:nvPr/>
        </p:nvSpPr>
        <p:spPr>
          <a:xfrm>
            <a:off x="539552" y="1993550"/>
            <a:ext cx="9361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dk1"/>
                </a:solidFill>
                <a:latin typeface="Calibri"/>
                <a:ea typeface="Calibri"/>
                <a:cs typeface="Calibri"/>
                <a:sym typeface="Calibri"/>
              </a:rPr>
              <a:t>Illumina</a:t>
            </a:r>
            <a:endParaRPr sz="1800">
              <a:solidFill>
                <a:schemeClr val="dk1"/>
              </a:solidFill>
              <a:latin typeface="Calibri"/>
              <a:ea typeface="Calibri"/>
              <a:cs typeface="Calibri"/>
              <a:sym typeface="Calibri"/>
            </a:endParaRPr>
          </a:p>
        </p:txBody>
      </p:sp>
      <p:sp>
        <p:nvSpPr>
          <p:cNvPr id="147" name="Google Shape;147;p3"/>
          <p:cNvSpPr txBox="1"/>
          <p:nvPr/>
        </p:nvSpPr>
        <p:spPr>
          <a:xfrm>
            <a:off x="5949832" y="3915694"/>
            <a:ext cx="9361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454</a:t>
            </a:r>
            <a:endParaRPr/>
          </a:p>
        </p:txBody>
      </p:sp>
      <p:sp>
        <p:nvSpPr>
          <p:cNvPr id="148" name="Google Shape;148;p3"/>
          <p:cNvSpPr txBox="1"/>
          <p:nvPr/>
        </p:nvSpPr>
        <p:spPr>
          <a:xfrm>
            <a:off x="6773498" y="3937398"/>
            <a:ext cx="9089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.sff</a:t>
            </a:r>
            <a:endParaRPr sz="1800">
              <a:solidFill>
                <a:schemeClr val="dk1"/>
              </a:solidFill>
              <a:latin typeface="Calibri"/>
              <a:ea typeface="Calibri"/>
              <a:cs typeface="Calibri"/>
              <a:sym typeface="Calibri"/>
            </a:endParaRPr>
          </a:p>
        </p:txBody>
      </p:sp>
      <p:sp>
        <p:nvSpPr>
          <p:cNvPr id="149" name="Google Shape;149;p3"/>
          <p:cNvSpPr txBox="1"/>
          <p:nvPr/>
        </p:nvSpPr>
        <p:spPr>
          <a:xfrm>
            <a:off x="2726935" y="5661248"/>
            <a:ext cx="9089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.fasta</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.qual</a:t>
            </a:r>
            <a:endParaRPr sz="1800">
              <a:solidFill>
                <a:schemeClr val="dk1"/>
              </a:solidFill>
              <a:latin typeface="Calibri"/>
              <a:ea typeface="Calibri"/>
              <a:cs typeface="Calibri"/>
              <a:sym typeface="Calibri"/>
            </a:endParaRPr>
          </a:p>
        </p:txBody>
      </p:sp>
      <p:pic>
        <p:nvPicPr>
          <p:cNvPr id="150" name="Google Shape;150;p3"/>
          <p:cNvPicPr preferRelativeResize="0"/>
          <p:nvPr/>
        </p:nvPicPr>
        <p:blipFill rotWithShape="1">
          <a:blip r:embed="rId6">
            <a:alphaModFix/>
          </a:blip>
          <a:srcRect b="0" l="0" r="0" t="0"/>
          <a:stretch/>
        </p:blipFill>
        <p:spPr>
          <a:xfrm>
            <a:off x="4067944" y="4509120"/>
            <a:ext cx="1720667" cy="1233686"/>
          </a:xfrm>
          <a:prstGeom prst="rect">
            <a:avLst/>
          </a:prstGeom>
          <a:noFill/>
          <a:ln>
            <a:noFill/>
          </a:ln>
        </p:spPr>
      </p:pic>
      <p:sp>
        <p:nvSpPr>
          <p:cNvPr id="151" name="Google Shape;151;p3"/>
          <p:cNvSpPr txBox="1"/>
          <p:nvPr/>
        </p:nvSpPr>
        <p:spPr>
          <a:xfrm>
            <a:off x="4572000" y="5661248"/>
            <a:ext cx="11334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Nanopore</a:t>
            </a:r>
            <a:endParaRPr sz="1800">
              <a:solidFill>
                <a:schemeClr val="dk1"/>
              </a:solidFill>
              <a:latin typeface="Calibri"/>
              <a:ea typeface="Calibri"/>
              <a:cs typeface="Calibri"/>
              <a:sym typeface="Calibri"/>
            </a:endParaRPr>
          </a:p>
        </p:txBody>
      </p:sp>
      <p:sp>
        <p:nvSpPr>
          <p:cNvPr id="152" name="Google Shape;152;p3"/>
          <p:cNvSpPr/>
          <p:nvPr/>
        </p:nvSpPr>
        <p:spPr>
          <a:xfrm>
            <a:off x="4427984" y="5949280"/>
            <a:ext cx="1516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.fast5 or .fastq</a:t>
            </a:r>
            <a:endParaRPr sz="1800">
              <a:solidFill>
                <a:schemeClr val="dk1"/>
              </a:solidFill>
              <a:latin typeface="Calibri"/>
              <a:ea typeface="Calibri"/>
              <a:cs typeface="Calibri"/>
              <a:sym typeface="Calibri"/>
            </a:endParaRPr>
          </a:p>
        </p:txBody>
      </p:sp>
      <p:pic>
        <p:nvPicPr>
          <p:cNvPr id="153" name="Google Shape;153;p3"/>
          <p:cNvPicPr preferRelativeResize="0"/>
          <p:nvPr/>
        </p:nvPicPr>
        <p:blipFill rotWithShape="1">
          <a:blip r:embed="rId7">
            <a:alphaModFix/>
          </a:blip>
          <a:srcRect b="0" l="0" r="0" t="0"/>
          <a:stretch/>
        </p:blipFill>
        <p:spPr>
          <a:xfrm>
            <a:off x="6372200" y="4293096"/>
            <a:ext cx="2505075" cy="1828800"/>
          </a:xfrm>
          <a:prstGeom prst="rect">
            <a:avLst/>
          </a:prstGeom>
          <a:noFill/>
          <a:ln>
            <a:noFill/>
          </a:ln>
        </p:spPr>
      </p:pic>
      <p:sp>
        <p:nvSpPr>
          <p:cNvPr id="154" name="Google Shape;154;p3"/>
          <p:cNvSpPr txBox="1"/>
          <p:nvPr/>
        </p:nvSpPr>
        <p:spPr>
          <a:xfrm>
            <a:off x="6660232" y="5877272"/>
            <a:ext cx="1296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PacBio RSII</a:t>
            </a:r>
            <a:endParaRPr/>
          </a:p>
        </p:txBody>
      </p:sp>
      <p:sp>
        <p:nvSpPr>
          <p:cNvPr id="155" name="Google Shape;155;p3"/>
          <p:cNvSpPr/>
          <p:nvPr/>
        </p:nvSpPr>
        <p:spPr>
          <a:xfrm>
            <a:off x="6876256" y="6165304"/>
            <a:ext cx="76655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Bax.h5</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fasta</a:t>
            </a:r>
            <a:endParaRPr/>
          </a:p>
        </p:txBody>
      </p:sp>
      <p:sp>
        <p:nvSpPr>
          <p:cNvPr id="156" name="Google Shape;156;p3"/>
          <p:cNvSpPr txBox="1"/>
          <p:nvPr/>
        </p:nvSpPr>
        <p:spPr>
          <a:xfrm>
            <a:off x="590872" y="908720"/>
            <a:ext cx="8229600" cy="792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onsolas"/>
              <a:buNone/>
            </a:pPr>
            <a:r>
              <a:rPr b="0" lang="es-ES" sz="2800" u="none">
                <a:solidFill>
                  <a:schemeClr val="dk1"/>
                </a:solidFill>
                <a:latin typeface="Consolas"/>
                <a:ea typeface="Consolas"/>
                <a:cs typeface="Consolas"/>
                <a:sym typeface="Consolas"/>
              </a:rPr>
              <a:t>Raw output files format</a:t>
            </a:r>
            <a:endParaRPr/>
          </a:p>
        </p:txBody>
      </p:sp>
      <p:sp>
        <p:nvSpPr>
          <p:cNvPr id="157" name="Google Shape;157;p3"/>
          <p:cNvSpPr txBox="1"/>
          <p:nvPr/>
        </p:nvSpPr>
        <p:spPr>
          <a:xfrm>
            <a:off x="1691680" y="3718362"/>
            <a:ext cx="9089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.fastq</a:t>
            </a:r>
            <a:endParaRPr sz="1800">
              <a:solidFill>
                <a:schemeClr val="dk1"/>
              </a:solidFill>
              <a:latin typeface="Calibri"/>
              <a:ea typeface="Calibri"/>
              <a:cs typeface="Calibri"/>
              <a:sym typeface="Calibri"/>
            </a:endParaRPr>
          </a:p>
        </p:txBody>
      </p:sp>
      <p:sp>
        <p:nvSpPr>
          <p:cNvPr id="158" name="Google Shape;158;p3"/>
          <p:cNvSpPr txBox="1"/>
          <p:nvPr/>
        </p:nvSpPr>
        <p:spPr>
          <a:xfrm>
            <a:off x="2699792" y="5373216"/>
            <a:ext cx="9361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SOLiD</a:t>
            </a:r>
            <a:endParaRPr sz="1800">
              <a:solidFill>
                <a:schemeClr val="dk1"/>
              </a:solidFill>
              <a:latin typeface="Calibri"/>
              <a:ea typeface="Calibri"/>
              <a:cs typeface="Calibri"/>
              <a:sym typeface="Calibri"/>
            </a:endParaRPr>
          </a:p>
        </p:txBody>
      </p:sp>
      <p:sp>
        <p:nvSpPr>
          <p:cNvPr id="159" name="Google Shape;159;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9"/>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Per sequence quality score</a:t>
            </a:r>
            <a:endParaRPr/>
          </a:p>
        </p:txBody>
      </p:sp>
      <p:sp>
        <p:nvSpPr>
          <p:cNvPr id="534" name="Google Shape;534;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35" name="Google Shape;535;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36" name="Google Shape;536;p29"/>
          <p:cNvSpPr txBox="1"/>
          <p:nvPr>
            <p:ph idx="1" type="body"/>
          </p:nvPr>
        </p:nvSpPr>
        <p:spPr>
          <a:xfrm>
            <a:off x="457200" y="1772816"/>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Number of sequences with the same mean quality</a:t>
            </a:r>
            <a:endParaRPr/>
          </a:p>
        </p:txBody>
      </p:sp>
      <p:pic>
        <p:nvPicPr>
          <p:cNvPr id="537" name="Google Shape;537;p29"/>
          <p:cNvPicPr preferRelativeResize="0"/>
          <p:nvPr/>
        </p:nvPicPr>
        <p:blipFill rotWithShape="1">
          <a:blip r:embed="rId3">
            <a:alphaModFix/>
          </a:blip>
          <a:srcRect b="0" l="0" r="0" t="0"/>
          <a:stretch/>
        </p:blipFill>
        <p:spPr>
          <a:xfrm>
            <a:off x="35496" y="2564904"/>
            <a:ext cx="4446254" cy="3354192"/>
          </a:xfrm>
          <a:prstGeom prst="rect">
            <a:avLst/>
          </a:prstGeom>
          <a:noFill/>
          <a:ln>
            <a:noFill/>
          </a:ln>
        </p:spPr>
      </p:pic>
      <p:pic>
        <p:nvPicPr>
          <p:cNvPr id="538" name="Google Shape;538;p29"/>
          <p:cNvPicPr preferRelativeResize="0"/>
          <p:nvPr/>
        </p:nvPicPr>
        <p:blipFill rotWithShape="1">
          <a:blip r:embed="rId4">
            <a:alphaModFix/>
          </a:blip>
          <a:srcRect b="0" l="0" r="0" t="0"/>
          <a:stretch/>
        </p:blipFill>
        <p:spPr>
          <a:xfrm>
            <a:off x="4572000" y="2564454"/>
            <a:ext cx="4518262" cy="3452473"/>
          </a:xfrm>
          <a:prstGeom prst="rect">
            <a:avLst/>
          </a:prstGeom>
          <a:noFill/>
          <a:ln>
            <a:noFill/>
          </a:ln>
        </p:spPr>
      </p:pic>
      <p:sp>
        <p:nvSpPr>
          <p:cNvPr id="539" name="Google Shape;539;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0"/>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Nucleotide related errors</a:t>
            </a:r>
            <a:endParaRPr/>
          </a:p>
        </p:txBody>
      </p:sp>
      <p:sp>
        <p:nvSpPr>
          <p:cNvPr id="546" name="Google Shape;54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47" name="Google Shape;54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48" name="Google Shape;548;p30"/>
          <p:cNvSpPr txBox="1"/>
          <p:nvPr>
            <p:ph idx="1" type="body"/>
          </p:nvPr>
        </p:nvSpPr>
        <p:spPr>
          <a:xfrm>
            <a:off x="457200" y="1628800"/>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How expected nucleotide distribution deviates from expected</a:t>
            </a:r>
            <a:endParaRPr/>
          </a:p>
          <a:p>
            <a:pPr indent="-285750" lvl="1" marL="742950" rtl="0" algn="l">
              <a:spcBef>
                <a:spcPts val="400"/>
              </a:spcBef>
              <a:spcAft>
                <a:spcPts val="0"/>
              </a:spcAft>
              <a:buClr>
                <a:schemeClr val="dk1"/>
              </a:buClr>
              <a:buSzPts val="2000"/>
              <a:buChar char="–"/>
            </a:pPr>
            <a:r>
              <a:rPr lang="es-ES"/>
              <a:t>Per base sequence content</a:t>
            </a:r>
            <a:endParaRPr/>
          </a:p>
          <a:p>
            <a:pPr indent="-285750" lvl="1" marL="742950" rtl="0" algn="l">
              <a:spcBef>
                <a:spcPts val="400"/>
              </a:spcBef>
              <a:spcAft>
                <a:spcPts val="0"/>
              </a:spcAft>
              <a:buClr>
                <a:schemeClr val="dk1"/>
              </a:buClr>
              <a:buSzPts val="2000"/>
              <a:buChar char="–"/>
            </a:pPr>
            <a:r>
              <a:rPr b="0" lang="es-ES" u="none"/>
              <a:t>Per base GC content</a:t>
            </a:r>
            <a:endParaRPr/>
          </a:p>
          <a:p>
            <a:pPr indent="-285750" lvl="1" marL="742950" rtl="0" algn="l">
              <a:spcBef>
                <a:spcPts val="400"/>
              </a:spcBef>
              <a:spcAft>
                <a:spcPts val="0"/>
              </a:spcAft>
              <a:buClr>
                <a:schemeClr val="dk1"/>
              </a:buClr>
              <a:buSzPts val="2000"/>
              <a:buChar char="–"/>
            </a:pPr>
            <a:r>
              <a:rPr lang="es-ES"/>
              <a:t>Per sequence GC content</a:t>
            </a:r>
            <a:endParaRPr/>
          </a:p>
          <a:p>
            <a:pPr indent="-285750" lvl="1" marL="742950" rtl="0" algn="l">
              <a:spcBef>
                <a:spcPts val="400"/>
              </a:spcBef>
              <a:spcAft>
                <a:spcPts val="0"/>
              </a:spcAft>
              <a:buClr>
                <a:schemeClr val="dk1"/>
              </a:buClr>
              <a:buSzPts val="2000"/>
              <a:buChar char="–"/>
            </a:pPr>
            <a:r>
              <a:rPr b="0" lang="es-ES" u="none"/>
              <a:t>Per base N content</a:t>
            </a:r>
            <a:endParaRPr b="0" u="none"/>
          </a:p>
        </p:txBody>
      </p:sp>
      <p:pic>
        <p:nvPicPr>
          <p:cNvPr id="549" name="Google Shape;549;p30"/>
          <p:cNvPicPr preferRelativeResize="0"/>
          <p:nvPr/>
        </p:nvPicPr>
        <p:blipFill rotWithShape="1">
          <a:blip r:embed="rId3">
            <a:alphaModFix/>
          </a:blip>
          <a:srcRect b="0" l="0" r="0" t="0"/>
          <a:stretch/>
        </p:blipFill>
        <p:spPr>
          <a:xfrm>
            <a:off x="5255096" y="3780738"/>
            <a:ext cx="3349352" cy="2575614"/>
          </a:xfrm>
          <a:prstGeom prst="rect">
            <a:avLst/>
          </a:prstGeom>
          <a:noFill/>
          <a:ln>
            <a:noFill/>
          </a:ln>
        </p:spPr>
      </p:pic>
      <p:pic>
        <p:nvPicPr>
          <p:cNvPr id="550" name="Google Shape;550;p30"/>
          <p:cNvPicPr preferRelativeResize="0"/>
          <p:nvPr/>
        </p:nvPicPr>
        <p:blipFill rotWithShape="1">
          <a:blip r:embed="rId4">
            <a:alphaModFix/>
          </a:blip>
          <a:srcRect b="0" l="0" r="0" t="0"/>
          <a:stretch/>
        </p:blipFill>
        <p:spPr>
          <a:xfrm>
            <a:off x="942930" y="3814199"/>
            <a:ext cx="3456384" cy="2573856"/>
          </a:xfrm>
          <a:prstGeom prst="rect">
            <a:avLst/>
          </a:prstGeom>
          <a:noFill/>
          <a:ln>
            <a:noFill/>
          </a:ln>
        </p:spPr>
      </p:pic>
      <p:sp>
        <p:nvSpPr>
          <p:cNvPr id="551" name="Google Shape;55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Sequence related errors</a:t>
            </a:r>
            <a:endParaRPr/>
          </a:p>
        </p:txBody>
      </p:sp>
      <p:sp>
        <p:nvSpPr>
          <p:cNvPr id="558" name="Google Shape;55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559" name="Google Shape;55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60" name="Google Shape;560;p31"/>
          <p:cNvSpPr txBox="1"/>
          <p:nvPr>
            <p:ph idx="1" type="body"/>
          </p:nvPr>
        </p:nvSpPr>
        <p:spPr>
          <a:xfrm>
            <a:off x="457200" y="1628800"/>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How expected nucleotide distribution deviates from expected</a:t>
            </a:r>
            <a:endParaRPr/>
          </a:p>
          <a:p>
            <a:pPr indent="-285750" lvl="1" marL="742950" rtl="0" algn="l">
              <a:spcBef>
                <a:spcPts val="400"/>
              </a:spcBef>
              <a:spcAft>
                <a:spcPts val="0"/>
              </a:spcAft>
              <a:buClr>
                <a:schemeClr val="dk1"/>
              </a:buClr>
              <a:buSzPts val="2000"/>
              <a:buChar char="–"/>
            </a:pPr>
            <a:r>
              <a:rPr lang="es-ES"/>
              <a:t>Sequence Length Distribution - Fragments</a:t>
            </a:r>
            <a:endParaRPr/>
          </a:p>
          <a:p>
            <a:pPr indent="-285750" lvl="1" marL="742950" rtl="0" algn="l">
              <a:spcBef>
                <a:spcPts val="400"/>
              </a:spcBef>
              <a:spcAft>
                <a:spcPts val="0"/>
              </a:spcAft>
              <a:buClr>
                <a:schemeClr val="dk1"/>
              </a:buClr>
              <a:buSzPts val="2000"/>
              <a:buChar char="–"/>
            </a:pPr>
            <a:r>
              <a:rPr lang="es-ES"/>
              <a:t>Sequence Duplication Levels</a:t>
            </a:r>
            <a:endParaRPr/>
          </a:p>
          <a:p>
            <a:pPr indent="-285750" lvl="1" marL="742950" rtl="0" algn="l">
              <a:spcBef>
                <a:spcPts val="400"/>
              </a:spcBef>
              <a:spcAft>
                <a:spcPts val="0"/>
              </a:spcAft>
              <a:buClr>
                <a:schemeClr val="dk1"/>
              </a:buClr>
              <a:buSzPts val="2000"/>
              <a:buChar char="–"/>
            </a:pPr>
            <a:r>
              <a:rPr lang="es-ES"/>
              <a:t>Overrepresented sequences</a:t>
            </a:r>
            <a:endParaRPr/>
          </a:p>
          <a:p>
            <a:pPr indent="-285750" lvl="1" marL="742950" rtl="0" algn="l">
              <a:spcBef>
                <a:spcPts val="400"/>
              </a:spcBef>
              <a:spcAft>
                <a:spcPts val="0"/>
              </a:spcAft>
              <a:buClr>
                <a:schemeClr val="dk1"/>
              </a:buClr>
              <a:buSzPts val="2000"/>
              <a:buChar char="–"/>
            </a:pPr>
            <a:r>
              <a:rPr lang="es-ES"/>
              <a:t>Adapter Content</a:t>
            </a:r>
            <a:endParaRPr b="0" u="none"/>
          </a:p>
        </p:txBody>
      </p:sp>
      <p:pic>
        <p:nvPicPr>
          <p:cNvPr id="561" name="Google Shape;561;p31"/>
          <p:cNvPicPr preferRelativeResize="0"/>
          <p:nvPr/>
        </p:nvPicPr>
        <p:blipFill rotWithShape="1">
          <a:blip r:embed="rId3">
            <a:alphaModFix/>
          </a:blip>
          <a:srcRect b="0" l="0" r="0" t="0"/>
          <a:stretch/>
        </p:blipFill>
        <p:spPr>
          <a:xfrm>
            <a:off x="5076056" y="3733465"/>
            <a:ext cx="3456385" cy="2602324"/>
          </a:xfrm>
          <a:prstGeom prst="rect">
            <a:avLst/>
          </a:prstGeom>
          <a:noFill/>
          <a:ln>
            <a:noFill/>
          </a:ln>
        </p:spPr>
      </p:pic>
      <p:pic>
        <p:nvPicPr>
          <p:cNvPr id="562" name="Google Shape;562;p31"/>
          <p:cNvPicPr preferRelativeResize="0"/>
          <p:nvPr/>
        </p:nvPicPr>
        <p:blipFill rotWithShape="1">
          <a:blip r:embed="rId4">
            <a:alphaModFix/>
          </a:blip>
          <a:srcRect b="0" l="0" r="0" t="0"/>
          <a:stretch/>
        </p:blipFill>
        <p:spPr>
          <a:xfrm>
            <a:off x="1038436" y="3789977"/>
            <a:ext cx="3456385" cy="2566373"/>
          </a:xfrm>
          <a:prstGeom prst="rect">
            <a:avLst/>
          </a:prstGeom>
          <a:noFill/>
          <a:ln>
            <a:noFill/>
          </a:ln>
        </p:spPr>
      </p:pic>
      <p:sp>
        <p:nvSpPr>
          <p:cNvPr id="563" name="Google Shape;563;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2"/>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u="none"/>
              <a:t>Nanopore</a:t>
            </a:r>
            <a:endParaRPr u="none"/>
          </a:p>
        </p:txBody>
      </p:sp>
      <p:sp>
        <p:nvSpPr>
          <p:cNvPr id="570" name="Google Shape;570;p32"/>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Per base sequence quality</a:t>
            </a:r>
            <a:endParaRPr/>
          </a:p>
        </p:txBody>
      </p:sp>
      <p:sp>
        <p:nvSpPr>
          <p:cNvPr id="571" name="Google Shape;571;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Gráfico, Histograma&#10;&#10;Descripción generada automáticamente" id="572" name="Google Shape;572;p32"/>
          <p:cNvPicPr preferRelativeResize="0"/>
          <p:nvPr/>
        </p:nvPicPr>
        <p:blipFill rotWithShape="1">
          <a:blip r:embed="rId3">
            <a:alphaModFix/>
          </a:blip>
          <a:srcRect b="0" l="0" r="0" t="0"/>
          <a:stretch/>
        </p:blipFill>
        <p:spPr>
          <a:xfrm>
            <a:off x="2584122" y="1916832"/>
            <a:ext cx="6102678" cy="4476224"/>
          </a:xfrm>
          <a:prstGeom prst="rect">
            <a:avLst/>
          </a:prstGeom>
          <a:noFill/>
          <a:ln>
            <a:noFill/>
          </a:ln>
        </p:spPr>
      </p:pic>
      <p:pic>
        <p:nvPicPr>
          <p:cNvPr descr="Tabla&#10;&#10;Descripción generada automáticamente" id="573" name="Google Shape;573;p32"/>
          <p:cNvPicPr preferRelativeResize="0"/>
          <p:nvPr/>
        </p:nvPicPr>
        <p:blipFill rotWithShape="1">
          <a:blip r:embed="rId4">
            <a:alphaModFix/>
          </a:blip>
          <a:srcRect b="0" l="2925" r="0" t="0"/>
          <a:stretch/>
        </p:blipFill>
        <p:spPr>
          <a:xfrm>
            <a:off x="183970" y="2406666"/>
            <a:ext cx="4176580" cy="2246470"/>
          </a:xfrm>
          <a:prstGeom prst="rect">
            <a:avLst/>
          </a:prstGeom>
          <a:noFill/>
          <a:ln>
            <a:noFill/>
          </a:ln>
        </p:spPr>
      </p:pic>
      <p:sp>
        <p:nvSpPr>
          <p:cNvPr id="574" name="Google Shape;574;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575" name="Google Shape;575;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3"/>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NanoPlot</a:t>
            </a:r>
            <a:endParaRPr/>
          </a:p>
        </p:txBody>
      </p:sp>
      <p:sp>
        <p:nvSpPr>
          <p:cNvPr id="582" name="Google Shape;58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583" name="Google Shape;583;p33"/>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NanoPlot</a:t>
            </a:r>
            <a:endParaRPr/>
          </a:p>
        </p:txBody>
      </p:sp>
      <p:pic>
        <p:nvPicPr>
          <p:cNvPr id="584" name="Google Shape;584;p33"/>
          <p:cNvPicPr preferRelativeResize="0"/>
          <p:nvPr/>
        </p:nvPicPr>
        <p:blipFill rotWithShape="1">
          <a:blip r:embed="rId3">
            <a:alphaModFix/>
          </a:blip>
          <a:srcRect b="0" l="0" r="0" t="0"/>
          <a:stretch/>
        </p:blipFill>
        <p:spPr>
          <a:xfrm>
            <a:off x="5076056" y="1799585"/>
            <a:ext cx="3622485" cy="4556765"/>
          </a:xfrm>
          <a:prstGeom prst="rect">
            <a:avLst/>
          </a:prstGeom>
          <a:noFill/>
          <a:ln>
            <a:noFill/>
          </a:ln>
        </p:spPr>
      </p:pic>
      <p:pic>
        <p:nvPicPr>
          <p:cNvPr id="585" name="Google Shape;585;p33"/>
          <p:cNvPicPr preferRelativeResize="0"/>
          <p:nvPr/>
        </p:nvPicPr>
        <p:blipFill rotWithShape="1">
          <a:blip r:embed="rId4">
            <a:alphaModFix/>
          </a:blip>
          <a:srcRect b="0" l="0" r="0" t="0"/>
          <a:stretch/>
        </p:blipFill>
        <p:spPr>
          <a:xfrm>
            <a:off x="262688" y="2500296"/>
            <a:ext cx="4656223" cy="3856054"/>
          </a:xfrm>
          <a:prstGeom prst="rect">
            <a:avLst/>
          </a:prstGeom>
          <a:noFill/>
          <a:ln>
            <a:noFill/>
          </a:ln>
        </p:spPr>
      </p:pic>
      <p:sp>
        <p:nvSpPr>
          <p:cNvPr id="586" name="Google Shape;58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587" name="Google Shape;58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0e96353d85_0_103"/>
          <p:cNvSpPr txBox="1"/>
          <p:nvPr>
            <p:ph idx="1" type="body"/>
          </p:nvPr>
        </p:nvSpPr>
        <p:spPr>
          <a:xfrm>
            <a:off x="457200" y="1916832"/>
            <a:ext cx="8229600" cy="4209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NanoPlot</a:t>
            </a:r>
            <a:endParaRPr/>
          </a:p>
        </p:txBody>
      </p:sp>
      <p:sp>
        <p:nvSpPr>
          <p:cNvPr id="594" name="Google Shape;594;g30e96353d85_0_1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595" name="Google Shape;595;g30e96353d85_0_103"/>
          <p:cNvSpPr txBox="1"/>
          <p:nvPr>
            <p:ph type="title"/>
          </p:nvPr>
        </p:nvSpPr>
        <p:spPr>
          <a:xfrm>
            <a:off x="457200" y="692696"/>
            <a:ext cx="82296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NanoPlot</a:t>
            </a:r>
            <a:endParaRPr/>
          </a:p>
        </p:txBody>
      </p:sp>
      <p:pic>
        <p:nvPicPr>
          <p:cNvPr id="596" name="Google Shape;596;g30e96353d85_0_103"/>
          <p:cNvPicPr preferRelativeResize="0"/>
          <p:nvPr/>
        </p:nvPicPr>
        <p:blipFill rotWithShape="1">
          <a:blip r:embed="rId3">
            <a:alphaModFix/>
          </a:blip>
          <a:srcRect b="0" l="0" r="0" t="0"/>
          <a:stretch/>
        </p:blipFill>
        <p:spPr>
          <a:xfrm>
            <a:off x="5076056" y="1799585"/>
            <a:ext cx="3622485" cy="4556765"/>
          </a:xfrm>
          <a:prstGeom prst="rect">
            <a:avLst/>
          </a:prstGeom>
          <a:noFill/>
          <a:ln>
            <a:noFill/>
          </a:ln>
        </p:spPr>
      </p:pic>
      <p:pic>
        <p:nvPicPr>
          <p:cNvPr id="597" name="Google Shape;597;g30e96353d85_0_103"/>
          <p:cNvPicPr preferRelativeResize="0"/>
          <p:nvPr/>
        </p:nvPicPr>
        <p:blipFill rotWithShape="1">
          <a:blip r:embed="rId4">
            <a:alphaModFix/>
          </a:blip>
          <a:srcRect b="0" l="0" r="0" t="0"/>
          <a:stretch/>
        </p:blipFill>
        <p:spPr>
          <a:xfrm>
            <a:off x="765235" y="2470200"/>
            <a:ext cx="3754761" cy="3904407"/>
          </a:xfrm>
          <a:prstGeom prst="rect">
            <a:avLst/>
          </a:prstGeom>
          <a:noFill/>
          <a:ln>
            <a:noFill/>
          </a:ln>
        </p:spPr>
      </p:pic>
      <p:sp>
        <p:nvSpPr>
          <p:cNvPr id="598" name="Google Shape;598;g30e96353d85_0_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599" name="Google Shape;599;g30e96353d85_0_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0e96353d85_0_205"/>
          <p:cNvSpPr txBox="1"/>
          <p:nvPr>
            <p:ph idx="1" type="body"/>
          </p:nvPr>
        </p:nvSpPr>
        <p:spPr>
          <a:xfrm>
            <a:off x="457200" y="1916832"/>
            <a:ext cx="8229600" cy="4209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NanoQC</a:t>
            </a:r>
            <a:endParaRPr/>
          </a:p>
        </p:txBody>
      </p:sp>
      <p:sp>
        <p:nvSpPr>
          <p:cNvPr id="606" name="Google Shape;606;g30e96353d85_0_2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607" name="Google Shape;607;g30e96353d85_0_205"/>
          <p:cNvSpPr txBox="1"/>
          <p:nvPr>
            <p:ph type="title"/>
          </p:nvPr>
        </p:nvSpPr>
        <p:spPr>
          <a:xfrm>
            <a:off x="457200" y="692696"/>
            <a:ext cx="82296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NanoPlot</a:t>
            </a:r>
            <a:endParaRPr/>
          </a:p>
        </p:txBody>
      </p:sp>
      <p:pic>
        <p:nvPicPr>
          <p:cNvPr descr="Gráfico, Histograma&#10;&#10;Descripción generada automáticamente" id="608" name="Google Shape;608;g30e96353d85_0_205"/>
          <p:cNvPicPr preferRelativeResize="0"/>
          <p:nvPr/>
        </p:nvPicPr>
        <p:blipFill rotWithShape="1">
          <a:blip r:embed="rId3">
            <a:alphaModFix/>
          </a:blip>
          <a:srcRect b="0" l="0" r="0" t="0"/>
          <a:stretch/>
        </p:blipFill>
        <p:spPr>
          <a:xfrm>
            <a:off x="251520" y="2492895"/>
            <a:ext cx="4176465" cy="3668280"/>
          </a:xfrm>
          <a:prstGeom prst="rect">
            <a:avLst/>
          </a:prstGeom>
          <a:noFill/>
          <a:ln>
            <a:noFill/>
          </a:ln>
        </p:spPr>
      </p:pic>
      <p:pic>
        <p:nvPicPr>
          <p:cNvPr descr="Gráfico, Gráfico de líneas&#10;&#10;Descripción generada automáticamente" id="609" name="Google Shape;609;g30e96353d85_0_205"/>
          <p:cNvPicPr preferRelativeResize="0"/>
          <p:nvPr/>
        </p:nvPicPr>
        <p:blipFill rotWithShape="1">
          <a:blip r:embed="rId4">
            <a:alphaModFix/>
          </a:blip>
          <a:srcRect b="0" l="0" r="0" t="0"/>
          <a:stretch/>
        </p:blipFill>
        <p:spPr>
          <a:xfrm>
            <a:off x="3924626" y="3068960"/>
            <a:ext cx="4967853" cy="2376264"/>
          </a:xfrm>
          <a:prstGeom prst="rect">
            <a:avLst/>
          </a:prstGeom>
          <a:noFill/>
          <a:ln>
            <a:noFill/>
          </a:ln>
        </p:spPr>
      </p:pic>
      <p:sp>
        <p:nvSpPr>
          <p:cNvPr id="610" name="Google Shape;610;g30e96353d85_0_20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611" name="Google Shape;611;g30e96353d85_0_20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30e96353d85_0_30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descr="Plot of Qscore between Illumina, PacBio and Nanopore. " id="618" name="Google Shape;618;g30e96353d85_0_307"/>
          <p:cNvPicPr preferRelativeResize="0"/>
          <p:nvPr/>
        </p:nvPicPr>
        <p:blipFill rotWithShape="1">
          <a:blip r:embed="rId3">
            <a:alphaModFix/>
          </a:blip>
          <a:srcRect b="0" l="0" r="0" t="0"/>
          <a:stretch/>
        </p:blipFill>
        <p:spPr>
          <a:xfrm>
            <a:off x="1259632" y="1821904"/>
            <a:ext cx="6076950" cy="4343400"/>
          </a:xfrm>
          <a:prstGeom prst="rect">
            <a:avLst/>
          </a:prstGeom>
          <a:noFill/>
          <a:ln>
            <a:noFill/>
          </a:ln>
        </p:spPr>
      </p:pic>
      <p:sp>
        <p:nvSpPr>
          <p:cNvPr id="619" name="Google Shape;619;g30e96353d85_0_307"/>
          <p:cNvSpPr txBox="1"/>
          <p:nvPr>
            <p:ph type="title"/>
          </p:nvPr>
        </p:nvSpPr>
        <p:spPr>
          <a:xfrm>
            <a:off x="457200" y="692696"/>
            <a:ext cx="82296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a:t>
            </a:r>
            <a:endParaRPr/>
          </a:p>
        </p:txBody>
      </p:sp>
      <p:sp>
        <p:nvSpPr>
          <p:cNvPr id="620" name="Google Shape;620;g30e96353d85_0_30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621" name="Google Shape;621;g30e96353d85_0_30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4"/>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u="none"/>
              <a:t>Miseq </a:t>
            </a:r>
            <a:r>
              <a:rPr lang="es-ES" u="none"/>
              <a:t>asymmetry</a:t>
            </a:r>
            <a:endParaRPr u="none"/>
          </a:p>
        </p:txBody>
      </p:sp>
      <p:sp>
        <p:nvSpPr>
          <p:cNvPr id="628" name="Google Shape;628;p34"/>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FastQC: Per base sequence quality</a:t>
            </a:r>
            <a:endParaRPr/>
          </a:p>
        </p:txBody>
      </p:sp>
      <p:pic>
        <p:nvPicPr>
          <p:cNvPr id="629" name="Google Shape;629;p34"/>
          <p:cNvPicPr preferRelativeResize="0"/>
          <p:nvPr/>
        </p:nvPicPr>
        <p:blipFill rotWithShape="1">
          <a:blip r:embed="rId3">
            <a:alphaModFix/>
          </a:blip>
          <a:srcRect b="0" l="0" r="0" t="0"/>
          <a:stretch/>
        </p:blipFill>
        <p:spPr>
          <a:xfrm>
            <a:off x="0" y="2420888"/>
            <a:ext cx="4644008" cy="3816424"/>
          </a:xfrm>
          <a:prstGeom prst="rect">
            <a:avLst/>
          </a:prstGeom>
          <a:noFill/>
          <a:ln>
            <a:noFill/>
          </a:ln>
        </p:spPr>
      </p:pic>
      <p:pic>
        <p:nvPicPr>
          <p:cNvPr id="630" name="Google Shape;630;p34"/>
          <p:cNvPicPr preferRelativeResize="0"/>
          <p:nvPr/>
        </p:nvPicPr>
        <p:blipFill rotWithShape="1">
          <a:blip r:embed="rId4">
            <a:alphaModFix/>
          </a:blip>
          <a:srcRect b="0" l="0" r="0" t="0"/>
          <a:stretch/>
        </p:blipFill>
        <p:spPr>
          <a:xfrm>
            <a:off x="4499992" y="2553201"/>
            <a:ext cx="4633644" cy="3684111"/>
          </a:xfrm>
          <a:prstGeom prst="rect">
            <a:avLst/>
          </a:prstGeom>
          <a:noFill/>
          <a:ln>
            <a:noFill/>
          </a:ln>
        </p:spPr>
      </p:pic>
      <p:sp>
        <p:nvSpPr>
          <p:cNvPr id="631" name="Google Shape;631;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632" name="Google Shape;632;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33" name="Google Shape;633;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0e96353d85_0_407"/>
          <p:cNvSpPr txBox="1"/>
          <p:nvPr>
            <p:ph idx="1" type="body"/>
          </p:nvPr>
        </p:nvSpPr>
        <p:spPr>
          <a:xfrm>
            <a:off x="457200" y="1916957"/>
            <a:ext cx="8229600" cy="4439400"/>
          </a:xfrm>
          <a:prstGeom prst="rect">
            <a:avLst/>
          </a:prstGeom>
          <a:noFill/>
          <a:ln>
            <a:noFill/>
          </a:ln>
        </p:spPr>
        <p:txBody>
          <a:bodyPr anchorCtr="0" anchor="t" bIns="45700" lIns="91425" spcFirstLastPara="1" rIns="91425" wrap="square" tIns="45700">
            <a:normAutofit fontScale="47500" lnSpcReduction="10000"/>
          </a:bodyPr>
          <a:lstStyle/>
          <a:p>
            <a:pPr indent="-342900" lvl="0" marL="342900" rtl="0" algn="l">
              <a:spcBef>
                <a:spcPts val="0"/>
              </a:spcBef>
              <a:spcAft>
                <a:spcPts val="0"/>
              </a:spcAft>
              <a:buClr>
                <a:schemeClr val="dk1"/>
              </a:buClr>
              <a:buSzPct val="100000"/>
              <a:buChar char="•"/>
            </a:pPr>
            <a:r>
              <a:rPr lang="es-ES"/>
              <a:t>Small/micro RNA</a:t>
            </a:r>
            <a:r>
              <a:rPr b="0" lang="es-ES" u="none"/>
              <a:t>: In small RNA libraries, we typically have a relatively small set of unique, short sequences. Small RNA libraries are not randomly sheared before adding sequencing adapters to their ends: all the reads for specific classes of microRNAs will be identical. It will result in:</a:t>
            </a:r>
            <a:endParaRPr/>
          </a:p>
          <a:p>
            <a:pPr indent="-285750" lvl="1" marL="742950" rtl="0" algn="l">
              <a:spcBef>
                <a:spcPts val="190"/>
              </a:spcBef>
              <a:spcAft>
                <a:spcPts val="0"/>
              </a:spcAft>
              <a:buClr>
                <a:schemeClr val="dk1"/>
              </a:buClr>
              <a:buSzPct val="100000"/>
              <a:buChar char="–"/>
            </a:pPr>
            <a:r>
              <a:rPr b="0" lang="es-ES" u="none"/>
              <a:t>Extremely biased per base sequence content</a:t>
            </a:r>
            <a:endParaRPr/>
          </a:p>
          <a:p>
            <a:pPr indent="-285750" lvl="1" marL="742950" rtl="0" algn="l">
              <a:spcBef>
                <a:spcPts val="190"/>
              </a:spcBef>
              <a:spcAft>
                <a:spcPts val="0"/>
              </a:spcAft>
              <a:buClr>
                <a:schemeClr val="dk1"/>
              </a:buClr>
              <a:buSzPct val="100000"/>
              <a:buChar char="–"/>
            </a:pPr>
            <a:r>
              <a:rPr b="0" lang="es-ES" u="none"/>
              <a:t>Extremely narrow distribution of GC content</a:t>
            </a:r>
            <a:endParaRPr/>
          </a:p>
          <a:p>
            <a:pPr indent="-285750" lvl="1" marL="742950" rtl="0" algn="l">
              <a:spcBef>
                <a:spcPts val="190"/>
              </a:spcBef>
              <a:spcAft>
                <a:spcPts val="0"/>
              </a:spcAft>
              <a:buClr>
                <a:schemeClr val="dk1"/>
              </a:buClr>
              <a:buSzPct val="100000"/>
              <a:buChar char="–"/>
            </a:pPr>
            <a:r>
              <a:rPr b="0" lang="es-ES" u="none"/>
              <a:t>Very high sequence duplication levels</a:t>
            </a:r>
            <a:endParaRPr/>
          </a:p>
          <a:p>
            <a:pPr indent="-285750" lvl="1" marL="742950" rtl="0" algn="l">
              <a:spcBef>
                <a:spcPts val="190"/>
              </a:spcBef>
              <a:spcAft>
                <a:spcPts val="0"/>
              </a:spcAft>
              <a:buClr>
                <a:schemeClr val="dk1"/>
              </a:buClr>
              <a:buSzPct val="100000"/>
              <a:buChar char="–"/>
            </a:pPr>
            <a:r>
              <a:rPr b="0" lang="es-ES" u="none"/>
              <a:t>Abundance of overrepresented sequences</a:t>
            </a:r>
            <a:endParaRPr/>
          </a:p>
          <a:p>
            <a:pPr indent="-285750" lvl="1" marL="742950" rtl="0" algn="l">
              <a:spcBef>
                <a:spcPts val="190"/>
              </a:spcBef>
              <a:spcAft>
                <a:spcPts val="0"/>
              </a:spcAft>
              <a:buClr>
                <a:schemeClr val="dk1"/>
              </a:buClr>
              <a:buSzPct val="100000"/>
              <a:buChar char="–"/>
            </a:pPr>
            <a:r>
              <a:rPr b="0" lang="es-ES" u="none"/>
              <a:t>Read-through into adapters</a:t>
            </a:r>
            <a:endParaRPr/>
          </a:p>
          <a:p>
            <a:pPr indent="-342900" lvl="0" marL="342900" rtl="0" algn="l">
              <a:spcBef>
                <a:spcPts val="190"/>
              </a:spcBef>
              <a:spcAft>
                <a:spcPts val="0"/>
              </a:spcAft>
              <a:buClr>
                <a:schemeClr val="dk1"/>
              </a:buClr>
              <a:buSzPct val="100000"/>
              <a:buChar char="•"/>
            </a:pPr>
            <a:r>
              <a:rPr lang="es-ES"/>
              <a:t>Amplicon:</a:t>
            </a:r>
            <a:r>
              <a:rPr b="0" lang="es-ES" u="none"/>
              <a:t> Amplicon libraries are prepared by PCR amplification of a specific target. For example, the V4 hypervariable region of the bacterial 16S rRNA gene. All reads from this type of library are expected to be nearly identical. It will result in:</a:t>
            </a:r>
            <a:endParaRPr/>
          </a:p>
          <a:p>
            <a:pPr indent="-285750" lvl="1" marL="742950" rtl="0" algn="l">
              <a:spcBef>
                <a:spcPts val="190"/>
              </a:spcBef>
              <a:spcAft>
                <a:spcPts val="0"/>
              </a:spcAft>
              <a:buClr>
                <a:schemeClr val="dk1"/>
              </a:buClr>
              <a:buSzPct val="100000"/>
              <a:buChar char="–"/>
            </a:pPr>
            <a:r>
              <a:rPr b="0" lang="es-ES" u="none"/>
              <a:t>Extremely biased per base sequence content</a:t>
            </a:r>
            <a:endParaRPr/>
          </a:p>
          <a:p>
            <a:pPr indent="-285750" lvl="1" marL="742950" rtl="0" algn="l">
              <a:spcBef>
                <a:spcPts val="190"/>
              </a:spcBef>
              <a:spcAft>
                <a:spcPts val="0"/>
              </a:spcAft>
              <a:buClr>
                <a:schemeClr val="dk1"/>
              </a:buClr>
              <a:buSzPct val="100000"/>
              <a:buChar char="–"/>
            </a:pPr>
            <a:r>
              <a:rPr b="0" lang="es-ES" u="none"/>
              <a:t>Extremely narrow distribution of GC content</a:t>
            </a:r>
            <a:endParaRPr/>
          </a:p>
          <a:p>
            <a:pPr indent="-285750" lvl="1" marL="742950" rtl="0" algn="l">
              <a:spcBef>
                <a:spcPts val="190"/>
              </a:spcBef>
              <a:spcAft>
                <a:spcPts val="0"/>
              </a:spcAft>
              <a:buClr>
                <a:schemeClr val="dk1"/>
              </a:buClr>
              <a:buSzPct val="100000"/>
              <a:buChar char="–"/>
            </a:pPr>
            <a:r>
              <a:rPr b="0" lang="es-ES" u="none"/>
              <a:t>Very high sequence duplication levels</a:t>
            </a:r>
            <a:endParaRPr/>
          </a:p>
          <a:p>
            <a:pPr indent="-285750" lvl="1" marL="742950" rtl="0" algn="l">
              <a:spcBef>
                <a:spcPts val="190"/>
              </a:spcBef>
              <a:spcAft>
                <a:spcPts val="0"/>
              </a:spcAft>
              <a:buClr>
                <a:schemeClr val="dk1"/>
              </a:buClr>
              <a:buSzPct val="100000"/>
              <a:buChar char="–"/>
            </a:pPr>
            <a:r>
              <a:rPr b="0" lang="es-ES" u="none"/>
              <a:t>Abundance of overrepresented sequences</a:t>
            </a:r>
            <a:endParaRPr/>
          </a:p>
          <a:p>
            <a:pPr indent="-342900" lvl="0" marL="342900" rtl="0" algn="l">
              <a:spcBef>
                <a:spcPts val="190"/>
              </a:spcBef>
              <a:spcAft>
                <a:spcPts val="0"/>
              </a:spcAft>
              <a:buClr>
                <a:schemeClr val="dk1"/>
              </a:buClr>
              <a:buSzPct val="100000"/>
              <a:buChar char="•"/>
            </a:pPr>
            <a:r>
              <a:rPr lang="es-ES"/>
              <a:t>Bisulfite or Methylation sequencing:</a:t>
            </a:r>
            <a:r>
              <a:rPr b="0" lang="es-ES" u="none"/>
              <a:t> With Bisulfite or methylation sequencing, the majority of the cytosine (C) bases are converted to thymine (T). It will result in:</a:t>
            </a:r>
            <a:endParaRPr/>
          </a:p>
          <a:p>
            <a:pPr indent="-285750" lvl="1" marL="742950" rtl="0" algn="l">
              <a:spcBef>
                <a:spcPts val="190"/>
              </a:spcBef>
              <a:spcAft>
                <a:spcPts val="0"/>
              </a:spcAft>
              <a:buClr>
                <a:schemeClr val="dk1"/>
              </a:buClr>
              <a:buSzPct val="100000"/>
              <a:buChar char="–"/>
            </a:pPr>
            <a:r>
              <a:rPr b="0" lang="es-ES" u="none"/>
              <a:t>Biased per base sequence content</a:t>
            </a:r>
            <a:endParaRPr/>
          </a:p>
          <a:p>
            <a:pPr indent="-285750" lvl="1" marL="742950" rtl="0" algn="l">
              <a:spcBef>
                <a:spcPts val="190"/>
              </a:spcBef>
              <a:spcAft>
                <a:spcPts val="0"/>
              </a:spcAft>
              <a:buClr>
                <a:schemeClr val="dk1"/>
              </a:buClr>
              <a:buSzPct val="100000"/>
              <a:buChar char="–"/>
            </a:pPr>
            <a:r>
              <a:rPr b="0" lang="es-ES" u="none"/>
              <a:t>Biased per sequence GC content</a:t>
            </a:r>
            <a:endParaRPr/>
          </a:p>
          <a:p>
            <a:pPr indent="-342900" lvl="0" marL="342900" rtl="0" algn="l">
              <a:spcBef>
                <a:spcPts val="190"/>
              </a:spcBef>
              <a:spcAft>
                <a:spcPts val="0"/>
              </a:spcAft>
              <a:buClr>
                <a:schemeClr val="dk1"/>
              </a:buClr>
              <a:buSzPct val="100000"/>
              <a:buChar char="•"/>
            </a:pPr>
            <a:r>
              <a:rPr lang="es-ES"/>
              <a:t>Adapter dimer contamination</a:t>
            </a:r>
            <a:r>
              <a:rPr b="0" lang="es-ES" u="none"/>
              <a:t>: Any library type may contain a very small percentage of adapter dimer (i.e. no insert) fragments. They are more likely to be found in amplicon libraries constructed entirely by PCR (by formation of PCR primer-dimers) than in DNA-Seq or RNA-Seq libraries constructed by adapter ligation. If a sufficient fraction of the library is adapter dimer it will become noticeable in the FastQC report:</a:t>
            </a:r>
            <a:endParaRPr/>
          </a:p>
          <a:p>
            <a:pPr indent="-285750" lvl="1" marL="742950" rtl="0" algn="l">
              <a:spcBef>
                <a:spcPts val="190"/>
              </a:spcBef>
              <a:spcAft>
                <a:spcPts val="0"/>
              </a:spcAft>
              <a:buClr>
                <a:schemeClr val="dk1"/>
              </a:buClr>
              <a:buSzPct val="100000"/>
              <a:buChar char="–"/>
            </a:pPr>
            <a:r>
              <a:rPr b="0" lang="es-ES" u="none"/>
              <a:t>Drop in per base sequence quality after base 60</a:t>
            </a:r>
            <a:endParaRPr/>
          </a:p>
          <a:p>
            <a:pPr indent="-285750" lvl="1" marL="742950" rtl="0" algn="l">
              <a:spcBef>
                <a:spcPts val="190"/>
              </a:spcBef>
              <a:spcAft>
                <a:spcPts val="0"/>
              </a:spcAft>
              <a:buClr>
                <a:schemeClr val="dk1"/>
              </a:buClr>
              <a:buSzPct val="100000"/>
              <a:buChar char="–"/>
            </a:pPr>
            <a:r>
              <a:rPr b="0" lang="es-ES" u="none"/>
              <a:t>Possible bi-modal distribution of per sequence quality scores</a:t>
            </a:r>
            <a:endParaRPr/>
          </a:p>
          <a:p>
            <a:pPr indent="-285750" lvl="1" marL="742950" rtl="0" algn="l">
              <a:spcBef>
                <a:spcPts val="190"/>
              </a:spcBef>
              <a:spcAft>
                <a:spcPts val="0"/>
              </a:spcAft>
              <a:buClr>
                <a:schemeClr val="dk1"/>
              </a:buClr>
              <a:buSzPct val="100000"/>
              <a:buChar char="–"/>
            </a:pPr>
            <a:r>
              <a:rPr b="0" lang="es-ES" u="none"/>
              <a:t>Distinct pattern observed in per bases sequence content up to base 60</a:t>
            </a:r>
            <a:endParaRPr/>
          </a:p>
          <a:p>
            <a:pPr indent="-285750" lvl="1" marL="742950" rtl="0" algn="l">
              <a:spcBef>
                <a:spcPts val="190"/>
              </a:spcBef>
              <a:spcAft>
                <a:spcPts val="0"/>
              </a:spcAft>
              <a:buClr>
                <a:schemeClr val="dk1"/>
              </a:buClr>
              <a:buSzPct val="100000"/>
              <a:buChar char="–"/>
            </a:pPr>
            <a:r>
              <a:rPr b="0" lang="es-ES" u="none"/>
              <a:t>Spike in per sequence GC content</a:t>
            </a:r>
            <a:endParaRPr/>
          </a:p>
          <a:p>
            <a:pPr indent="-285750" lvl="1" marL="742950" rtl="0" algn="l">
              <a:spcBef>
                <a:spcPts val="190"/>
              </a:spcBef>
              <a:spcAft>
                <a:spcPts val="0"/>
              </a:spcAft>
              <a:buClr>
                <a:schemeClr val="dk1"/>
              </a:buClr>
              <a:buSzPct val="100000"/>
              <a:buChar char="–"/>
            </a:pPr>
            <a:r>
              <a:rPr b="0" lang="es-ES" u="none"/>
              <a:t>Overrepresented sequence matching adapter</a:t>
            </a:r>
            <a:endParaRPr/>
          </a:p>
          <a:p>
            <a:pPr indent="-285750" lvl="1" marL="742950" rtl="0" algn="l">
              <a:spcBef>
                <a:spcPts val="190"/>
              </a:spcBef>
              <a:spcAft>
                <a:spcPts val="0"/>
              </a:spcAft>
              <a:buClr>
                <a:schemeClr val="dk1"/>
              </a:buClr>
              <a:buSzPct val="100000"/>
              <a:buChar char="–"/>
            </a:pPr>
            <a:r>
              <a:rPr b="0" lang="es-ES" u="none"/>
              <a:t>Adapter content &gt; 0% starting at base 1</a:t>
            </a:r>
            <a:endParaRPr b="0" u="none"/>
          </a:p>
        </p:txBody>
      </p:sp>
      <p:sp>
        <p:nvSpPr>
          <p:cNvPr id="640" name="Google Shape;640;g30e96353d85_0_40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641" name="Google Shape;641;g30e96353d85_0_407"/>
          <p:cNvSpPr txBox="1"/>
          <p:nvPr>
            <p:ph type="title"/>
          </p:nvPr>
        </p:nvSpPr>
        <p:spPr>
          <a:xfrm>
            <a:off x="457200" y="692696"/>
            <a:ext cx="82296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assessment: Bias</a:t>
            </a:r>
            <a:endParaRPr/>
          </a:p>
        </p:txBody>
      </p:sp>
      <p:sp>
        <p:nvSpPr>
          <p:cNvPr id="642" name="Google Shape;642;g30e96353d85_0_40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643" name="Google Shape;643;g30e96353d85_0_40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
          <p:cNvPicPr preferRelativeResize="0"/>
          <p:nvPr/>
        </p:nvPicPr>
        <p:blipFill rotWithShape="1">
          <a:blip r:embed="rId3">
            <a:alphaModFix/>
          </a:blip>
          <a:srcRect b="0" l="0" r="0" t="0"/>
          <a:stretch/>
        </p:blipFill>
        <p:spPr>
          <a:xfrm>
            <a:off x="1259632" y="2852936"/>
            <a:ext cx="6515274" cy="1009408"/>
          </a:xfrm>
          <a:prstGeom prst="rect">
            <a:avLst/>
          </a:prstGeom>
          <a:noFill/>
          <a:ln>
            <a:noFill/>
          </a:ln>
        </p:spPr>
      </p:pic>
      <p:sp>
        <p:nvSpPr>
          <p:cNvPr id="166" name="Google Shape;166;p4"/>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Is a FASTA file with quality information</a:t>
            </a:r>
            <a:endParaRPr/>
          </a:p>
          <a:p>
            <a:pPr indent="-342900" lvl="0" marL="342900" rtl="0" algn="l">
              <a:spcBef>
                <a:spcPts val="400"/>
              </a:spcBef>
              <a:spcAft>
                <a:spcPts val="0"/>
              </a:spcAft>
              <a:buClr>
                <a:schemeClr val="dk1"/>
              </a:buClr>
              <a:buSzPts val="2000"/>
              <a:buChar char="•"/>
            </a:pPr>
            <a:r>
              <a:rPr b="0" lang="es-ES" u="none"/>
              <a:t>Within HTS, FASTA contain genomes y FASTQ reads</a:t>
            </a:r>
            <a:endParaRPr/>
          </a:p>
        </p:txBody>
      </p:sp>
      <p:pic>
        <p:nvPicPr>
          <p:cNvPr id="167" name="Google Shape;167;p4"/>
          <p:cNvPicPr preferRelativeResize="0"/>
          <p:nvPr/>
        </p:nvPicPr>
        <p:blipFill rotWithShape="1">
          <a:blip r:embed="rId4">
            <a:alphaModFix/>
          </a:blip>
          <a:srcRect b="0" l="0" r="0" t="0"/>
          <a:stretch/>
        </p:blipFill>
        <p:spPr>
          <a:xfrm>
            <a:off x="1403648" y="4221088"/>
            <a:ext cx="6287732" cy="1212107"/>
          </a:xfrm>
          <a:prstGeom prst="rect">
            <a:avLst/>
          </a:prstGeom>
          <a:noFill/>
          <a:ln>
            <a:noFill/>
          </a:ln>
        </p:spPr>
      </p:pic>
      <p:sp>
        <p:nvSpPr>
          <p:cNvPr id="168" name="Google Shape;168;p4"/>
          <p:cNvSpPr/>
          <p:nvPr/>
        </p:nvSpPr>
        <p:spPr>
          <a:xfrm>
            <a:off x="1403648" y="5013176"/>
            <a:ext cx="6192688" cy="21602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9" name="Google Shape;169;p4"/>
          <p:cNvCxnSpPr/>
          <p:nvPr/>
        </p:nvCxnSpPr>
        <p:spPr>
          <a:xfrm flipH="1">
            <a:off x="1403648" y="5229200"/>
            <a:ext cx="48972" cy="288032"/>
          </a:xfrm>
          <a:prstGeom prst="straightConnector1">
            <a:avLst/>
          </a:prstGeom>
          <a:noFill/>
          <a:ln cap="flat" cmpd="sng" w="9525">
            <a:solidFill>
              <a:srgbClr val="4A7DBA"/>
            </a:solidFill>
            <a:prstDash val="solid"/>
            <a:round/>
            <a:headEnd len="sm" w="sm" type="none"/>
            <a:tailEnd len="med" w="med" type="stealth"/>
          </a:ln>
        </p:spPr>
      </p:cxnSp>
      <p:sp>
        <p:nvSpPr>
          <p:cNvPr id="170" name="Google Shape;170;p4"/>
          <p:cNvSpPr txBox="1"/>
          <p:nvPr/>
        </p:nvSpPr>
        <p:spPr>
          <a:xfrm>
            <a:off x="467544" y="5590981"/>
            <a:ext cx="25202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Quality: must be 1 bit </a:t>
            </a:r>
            <a:endParaRPr/>
          </a:p>
        </p:txBody>
      </p:sp>
      <p:sp>
        <p:nvSpPr>
          <p:cNvPr id="171" name="Google Shape;171;p4"/>
          <p:cNvSpPr/>
          <p:nvPr/>
        </p:nvSpPr>
        <p:spPr>
          <a:xfrm>
            <a:off x="1403648" y="4509120"/>
            <a:ext cx="6192688" cy="288032"/>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 name="Google Shape;172;p4"/>
          <p:cNvCxnSpPr/>
          <p:nvPr/>
        </p:nvCxnSpPr>
        <p:spPr>
          <a:xfrm flipH="1">
            <a:off x="7020272" y="4221088"/>
            <a:ext cx="288032" cy="226197"/>
          </a:xfrm>
          <a:prstGeom prst="straightConnector1">
            <a:avLst/>
          </a:prstGeom>
          <a:noFill/>
          <a:ln cap="flat" cmpd="sng" w="9525">
            <a:solidFill>
              <a:srgbClr val="4A7DBA"/>
            </a:solidFill>
            <a:prstDash val="solid"/>
            <a:round/>
            <a:headEnd len="sm" w="sm" type="none"/>
            <a:tailEnd len="med" w="med" type="stealth"/>
          </a:ln>
        </p:spPr>
      </p:cxnSp>
      <p:sp>
        <p:nvSpPr>
          <p:cNvPr id="173" name="Google Shape;173;p4"/>
          <p:cNvSpPr txBox="1"/>
          <p:nvPr/>
        </p:nvSpPr>
        <p:spPr>
          <a:xfrm>
            <a:off x="7213260" y="3923764"/>
            <a:ext cx="11751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Calibri"/>
                <a:ea typeface="Calibri"/>
                <a:cs typeface="Calibri"/>
                <a:sym typeface="Calibri"/>
              </a:rPr>
              <a:t>Sequence</a:t>
            </a:r>
            <a:endParaRPr/>
          </a:p>
        </p:txBody>
      </p:sp>
      <p:sp>
        <p:nvSpPr>
          <p:cNvPr id="174" name="Google Shape;174;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175" name="Google Shape;175;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76" name="Google Shape;176;p4"/>
          <p:cNvSpPr/>
          <p:nvPr/>
        </p:nvSpPr>
        <p:spPr>
          <a:xfrm>
            <a:off x="1297086" y="3068960"/>
            <a:ext cx="6515274" cy="700615"/>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7" name="Google Shape;177;p4"/>
          <p:cNvCxnSpPr/>
          <p:nvPr/>
        </p:nvCxnSpPr>
        <p:spPr>
          <a:xfrm rot="10800000">
            <a:off x="7020272" y="3830995"/>
            <a:ext cx="288032" cy="174069"/>
          </a:xfrm>
          <a:prstGeom prst="straightConnector1">
            <a:avLst/>
          </a:prstGeom>
          <a:noFill/>
          <a:ln cap="flat" cmpd="sng" w="9525">
            <a:solidFill>
              <a:srgbClr val="4A7DBA"/>
            </a:solidFill>
            <a:prstDash val="solid"/>
            <a:round/>
            <a:headEnd len="sm" w="sm" type="none"/>
            <a:tailEnd len="med" w="med" type="stealth"/>
          </a:ln>
        </p:spPr>
      </p:cxnSp>
      <p:sp>
        <p:nvSpPr>
          <p:cNvPr id="178" name="Google Shape;178;p4"/>
          <p:cNvSpPr txBox="1"/>
          <p:nvPr/>
        </p:nvSpPr>
        <p:spPr>
          <a:xfrm>
            <a:off x="467544" y="754135"/>
            <a:ext cx="8229600" cy="7920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Consolas"/>
              <a:buNone/>
            </a:pPr>
            <a:r>
              <a:rPr lang="es-ES" sz="2800">
                <a:solidFill>
                  <a:schemeClr val="dk1"/>
                </a:solidFill>
                <a:latin typeface="Consolas"/>
                <a:ea typeface="Consolas"/>
                <a:cs typeface="Consolas"/>
                <a:sym typeface="Consolas"/>
              </a:rPr>
              <a:t>FASTQ format</a:t>
            </a:r>
            <a:endParaRPr sz="2800">
              <a:solidFill>
                <a:schemeClr val="dk1"/>
              </a:solidFill>
              <a:latin typeface="Consolas"/>
              <a:ea typeface="Consolas"/>
              <a:cs typeface="Consolas"/>
              <a:sym typeface="Consolas"/>
            </a:endParaRPr>
          </a:p>
        </p:txBody>
      </p:sp>
      <p:sp>
        <p:nvSpPr>
          <p:cNvPr id="179" name="Google Shape;17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36"/>
          <p:cNvPicPr preferRelativeResize="0"/>
          <p:nvPr/>
        </p:nvPicPr>
        <p:blipFill rotWithShape="1">
          <a:blip r:embed="rId3">
            <a:alphaModFix/>
          </a:blip>
          <a:srcRect b="0" l="0" r="0" t="0"/>
          <a:stretch/>
        </p:blipFill>
        <p:spPr>
          <a:xfrm>
            <a:off x="5004048" y="3000545"/>
            <a:ext cx="4056652" cy="3450849"/>
          </a:xfrm>
          <a:prstGeom prst="rect">
            <a:avLst/>
          </a:prstGeom>
          <a:noFill/>
          <a:ln>
            <a:noFill/>
          </a:ln>
        </p:spPr>
      </p:pic>
      <p:sp>
        <p:nvSpPr>
          <p:cNvPr id="650" name="Google Shape;650;p36"/>
          <p:cNvSpPr txBox="1"/>
          <p:nvPr>
            <p:ph idx="1" type="body"/>
          </p:nvPr>
        </p:nvSpPr>
        <p:spPr>
          <a:xfrm>
            <a:off x="467544" y="1649883"/>
            <a:ext cx="4824535" cy="44434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u="none"/>
              <a:t>Remove residual adapters</a:t>
            </a:r>
            <a:endParaRPr u="none"/>
          </a:p>
          <a:p>
            <a:pPr indent="-285750" lvl="1" marL="742950" rtl="0" algn="l">
              <a:spcBef>
                <a:spcPts val="400"/>
              </a:spcBef>
              <a:spcAft>
                <a:spcPts val="0"/>
              </a:spcAft>
              <a:buClr>
                <a:schemeClr val="dk1"/>
              </a:buClr>
              <a:buSzPts val="2000"/>
              <a:buChar char="–"/>
            </a:pPr>
            <a:r>
              <a:rPr lang="es-ES"/>
              <a:t>Depending on used library</a:t>
            </a:r>
            <a:endParaRPr/>
          </a:p>
          <a:p>
            <a:pPr indent="-215900" lvl="0" marL="342900" rtl="0" algn="l">
              <a:spcBef>
                <a:spcPts val="400"/>
              </a:spcBef>
              <a:spcAft>
                <a:spcPts val="0"/>
              </a:spcAft>
              <a:buClr>
                <a:schemeClr val="dk1"/>
              </a:buClr>
              <a:buSzPts val="2000"/>
              <a:buNone/>
            </a:pPr>
            <a:r>
              <a:t/>
            </a:r>
            <a:endParaRPr/>
          </a:p>
          <a:p>
            <a:pPr indent="-342900" lvl="0" marL="342900" rtl="0" algn="l">
              <a:spcBef>
                <a:spcPts val="400"/>
              </a:spcBef>
              <a:spcAft>
                <a:spcPts val="0"/>
              </a:spcAft>
              <a:buClr>
                <a:schemeClr val="dk1"/>
              </a:buClr>
              <a:buSzPts val="2000"/>
              <a:buChar char="•"/>
            </a:pPr>
            <a:r>
              <a:rPr lang="es-ES" u="none"/>
              <a:t>Filtering parameters</a:t>
            </a:r>
            <a:endParaRPr u="none"/>
          </a:p>
          <a:p>
            <a:pPr indent="-285750" lvl="1" marL="742950" rtl="0" algn="l">
              <a:spcBef>
                <a:spcPts val="320"/>
              </a:spcBef>
              <a:spcAft>
                <a:spcPts val="0"/>
              </a:spcAft>
              <a:buClr>
                <a:schemeClr val="dk1"/>
              </a:buClr>
              <a:buSzPts val="1600"/>
              <a:buChar char="–"/>
            </a:pPr>
            <a:r>
              <a:rPr lang="es-ES" sz="1600"/>
              <a:t>Quality filtering</a:t>
            </a:r>
            <a:endParaRPr sz="1600"/>
          </a:p>
          <a:p>
            <a:pPr indent="-228600" lvl="2" marL="1143000" rtl="0" algn="l">
              <a:spcBef>
                <a:spcPts val="290"/>
              </a:spcBef>
              <a:spcAft>
                <a:spcPts val="0"/>
              </a:spcAft>
              <a:buClr>
                <a:schemeClr val="dk1"/>
              </a:buClr>
              <a:buSzPts val="1450"/>
              <a:buChar char="•"/>
            </a:pPr>
            <a:r>
              <a:rPr lang="es-ES" sz="1450"/>
              <a:t>Overall mean quality</a:t>
            </a:r>
            <a:endParaRPr sz="1450"/>
          </a:p>
          <a:p>
            <a:pPr indent="-228600" lvl="2" marL="1143000" rtl="0" algn="l">
              <a:spcBef>
                <a:spcPts val="290"/>
              </a:spcBef>
              <a:spcAft>
                <a:spcPts val="0"/>
              </a:spcAft>
              <a:buClr>
                <a:schemeClr val="dk1"/>
              </a:buClr>
              <a:buSzPts val="1450"/>
              <a:buChar char="•"/>
            </a:pPr>
            <a:r>
              <a:rPr lang="es-ES" sz="1450"/>
              <a:t>Local mean quality</a:t>
            </a:r>
            <a:endParaRPr sz="1450"/>
          </a:p>
          <a:p>
            <a:pPr indent="-228600" lvl="3" marL="1600200" rtl="0" algn="l">
              <a:spcBef>
                <a:spcPts val="290"/>
              </a:spcBef>
              <a:spcAft>
                <a:spcPts val="0"/>
              </a:spcAft>
              <a:buClr>
                <a:schemeClr val="dk1"/>
              </a:buClr>
              <a:buSzPts val="1450"/>
              <a:buChar char="–"/>
            </a:pPr>
            <a:r>
              <a:rPr lang="es-ES" sz="1450"/>
              <a:t>Sequence end</a:t>
            </a:r>
            <a:endParaRPr sz="1450"/>
          </a:p>
          <a:p>
            <a:pPr indent="-228600" lvl="3" marL="1600200" rtl="0" algn="l">
              <a:spcBef>
                <a:spcPts val="290"/>
              </a:spcBef>
              <a:spcAft>
                <a:spcPts val="0"/>
              </a:spcAft>
              <a:buClr>
                <a:schemeClr val="dk1"/>
              </a:buClr>
              <a:buSzPts val="1450"/>
              <a:buChar char="–"/>
            </a:pPr>
            <a:r>
              <a:rPr lang="es-ES" sz="1450"/>
              <a:t>Sliding window</a:t>
            </a:r>
            <a:endParaRPr sz="1450"/>
          </a:p>
          <a:p>
            <a:pPr indent="-285750" lvl="1" marL="742950" rtl="0" algn="l">
              <a:spcBef>
                <a:spcPts val="320"/>
              </a:spcBef>
              <a:spcAft>
                <a:spcPts val="0"/>
              </a:spcAft>
              <a:buClr>
                <a:schemeClr val="dk1"/>
              </a:buClr>
              <a:buSzPts val="1600"/>
              <a:buChar char="–"/>
            </a:pPr>
            <a:r>
              <a:rPr lang="es-ES" sz="1600"/>
              <a:t>Size filtering</a:t>
            </a:r>
            <a:endParaRPr sz="1600"/>
          </a:p>
          <a:p>
            <a:pPr indent="-228600" lvl="2" marL="1143000" rtl="0" algn="l">
              <a:spcBef>
                <a:spcPts val="290"/>
              </a:spcBef>
              <a:spcAft>
                <a:spcPts val="0"/>
              </a:spcAft>
              <a:buClr>
                <a:schemeClr val="dk1"/>
              </a:buClr>
              <a:buSzPts val="1450"/>
              <a:buChar char="•"/>
            </a:pPr>
            <a:r>
              <a:rPr lang="es-ES" sz="1450"/>
              <a:t>Overall sequence size</a:t>
            </a:r>
            <a:endParaRPr sz="1450"/>
          </a:p>
          <a:p>
            <a:pPr indent="-228600" lvl="2" marL="1143000" rtl="0" algn="l">
              <a:spcBef>
                <a:spcPts val="290"/>
              </a:spcBef>
              <a:spcAft>
                <a:spcPts val="0"/>
              </a:spcAft>
              <a:buClr>
                <a:schemeClr val="dk1"/>
              </a:buClr>
              <a:buSzPts val="1450"/>
              <a:buChar char="•"/>
            </a:pPr>
            <a:r>
              <a:rPr lang="es-ES" sz="1450"/>
              <a:t>Remaining sequence size after filtering</a:t>
            </a:r>
            <a:endParaRPr sz="1450"/>
          </a:p>
        </p:txBody>
      </p:sp>
      <p:sp>
        <p:nvSpPr>
          <p:cNvPr id="651" name="Google Shape;651;p36"/>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Sequence filtering</a:t>
            </a:r>
            <a:endParaRPr/>
          </a:p>
        </p:txBody>
      </p:sp>
      <p:sp>
        <p:nvSpPr>
          <p:cNvPr id="652" name="Google Shape;65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653" name="Google Shape;65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cxnSp>
        <p:nvCxnSpPr>
          <p:cNvPr id="654" name="Google Shape;654;p36"/>
          <p:cNvCxnSpPr/>
          <p:nvPr/>
        </p:nvCxnSpPr>
        <p:spPr>
          <a:xfrm>
            <a:off x="5148064" y="4725969"/>
            <a:ext cx="3794162" cy="0"/>
          </a:xfrm>
          <a:prstGeom prst="straightConnector1">
            <a:avLst/>
          </a:prstGeom>
          <a:noFill/>
          <a:ln cap="flat" cmpd="sng" w="38100">
            <a:solidFill>
              <a:srgbClr val="FF0000"/>
            </a:solidFill>
            <a:prstDash val="solid"/>
            <a:round/>
            <a:headEnd len="sm" w="sm" type="none"/>
            <a:tailEnd len="sm" w="sm" type="none"/>
          </a:ln>
        </p:spPr>
      </p:cxnSp>
      <p:cxnSp>
        <p:nvCxnSpPr>
          <p:cNvPr id="655" name="Google Shape;655;p36"/>
          <p:cNvCxnSpPr/>
          <p:nvPr/>
        </p:nvCxnSpPr>
        <p:spPr>
          <a:xfrm>
            <a:off x="8676456" y="3212976"/>
            <a:ext cx="0" cy="3008438"/>
          </a:xfrm>
          <a:prstGeom prst="straightConnector1">
            <a:avLst/>
          </a:prstGeom>
          <a:noFill/>
          <a:ln cap="flat" cmpd="sng" w="38100">
            <a:solidFill>
              <a:srgbClr val="FF0000"/>
            </a:solidFill>
            <a:prstDash val="solid"/>
            <a:round/>
            <a:headEnd len="sm" w="sm" type="none"/>
            <a:tailEnd len="sm" w="sm" type="none"/>
          </a:ln>
        </p:spPr>
      </p:cxnSp>
      <p:sp>
        <p:nvSpPr>
          <p:cNvPr id="656" name="Google Shape;656;p36"/>
          <p:cNvSpPr txBox="1"/>
          <p:nvPr/>
        </p:nvSpPr>
        <p:spPr>
          <a:xfrm>
            <a:off x="8147527" y="2913502"/>
            <a:ext cx="10578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Size</a:t>
            </a:r>
            <a:endParaRPr/>
          </a:p>
        </p:txBody>
      </p:sp>
      <p:sp>
        <p:nvSpPr>
          <p:cNvPr id="657" name="Google Shape;657;p36"/>
          <p:cNvSpPr txBox="1"/>
          <p:nvPr/>
        </p:nvSpPr>
        <p:spPr>
          <a:xfrm>
            <a:off x="5292080" y="4752563"/>
            <a:ext cx="10578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Quality</a:t>
            </a:r>
            <a:endParaRPr/>
          </a:p>
        </p:txBody>
      </p:sp>
      <p:sp>
        <p:nvSpPr>
          <p:cNvPr id="658" name="Google Shape;6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7"/>
          <p:cNvSpPr txBox="1"/>
          <p:nvPr>
            <p:ph idx="1" type="body"/>
          </p:nvPr>
        </p:nvSpPr>
        <p:spPr>
          <a:xfrm>
            <a:off x="457200" y="1811957"/>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0" lang="es-ES" sz="2400" u="none"/>
              <a:t>Illumina</a:t>
            </a:r>
            <a:r>
              <a:rPr b="0" lang="es-ES" u="none"/>
              <a:t>:</a:t>
            </a:r>
            <a:endParaRPr/>
          </a:p>
          <a:p>
            <a:pPr indent="-285750" lvl="1" marL="742950" rtl="0" algn="l">
              <a:spcBef>
                <a:spcPts val="400"/>
              </a:spcBef>
              <a:spcAft>
                <a:spcPts val="0"/>
              </a:spcAft>
              <a:buClr>
                <a:schemeClr val="dk1"/>
              </a:buClr>
              <a:buSzPts val="2000"/>
              <a:buChar char="–"/>
            </a:pPr>
            <a:r>
              <a:rPr b="1" lang="es-ES" u="none"/>
              <a:t>Fastp</a:t>
            </a:r>
            <a:endParaRPr b="1"/>
          </a:p>
          <a:p>
            <a:pPr indent="-285750" lvl="1" marL="742950" rtl="0" algn="l">
              <a:spcBef>
                <a:spcPts val="400"/>
              </a:spcBef>
              <a:spcAft>
                <a:spcPts val="0"/>
              </a:spcAft>
              <a:buClr>
                <a:schemeClr val="dk1"/>
              </a:buClr>
              <a:buSzPts val="2000"/>
              <a:buChar char="–"/>
            </a:pPr>
            <a:r>
              <a:rPr b="1" lang="es-ES" u="none"/>
              <a:t>Trimmomatic</a:t>
            </a:r>
            <a:endParaRPr b="1" u="none"/>
          </a:p>
          <a:p>
            <a:pPr indent="-285750" lvl="1" marL="742950" rtl="0" algn="l">
              <a:spcBef>
                <a:spcPts val="400"/>
              </a:spcBef>
              <a:spcAft>
                <a:spcPts val="0"/>
              </a:spcAft>
              <a:buClr>
                <a:schemeClr val="dk1"/>
              </a:buClr>
              <a:buSzPts val="2000"/>
              <a:buChar char="–"/>
            </a:pPr>
            <a:r>
              <a:rPr lang="es-ES"/>
              <a:t>Trim galore!</a:t>
            </a:r>
            <a:endParaRPr/>
          </a:p>
          <a:p>
            <a:pPr indent="-342900" lvl="0" marL="342900" rtl="0" algn="l">
              <a:spcBef>
                <a:spcPts val="480"/>
              </a:spcBef>
              <a:spcAft>
                <a:spcPts val="0"/>
              </a:spcAft>
              <a:buClr>
                <a:schemeClr val="dk1"/>
              </a:buClr>
              <a:buSzPts val="2400"/>
              <a:buChar char="•"/>
            </a:pPr>
            <a:r>
              <a:rPr b="0" lang="es-ES" sz="2400" u="none"/>
              <a:t>Nanopore:</a:t>
            </a:r>
            <a:endParaRPr/>
          </a:p>
          <a:p>
            <a:pPr indent="-285750" lvl="1" marL="742950" rtl="0" algn="l">
              <a:spcBef>
                <a:spcPts val="400"/>
              </a:spcBef>
              <a:spcAft>
                <a:spcPts val="0"/>
              </a:spcAft>
              <a:buClr>
                <a:schemeClr val="dk1"/>
              </a:buClr>
              <a:buSzPts val="2000"/>
              <a:buChar char="–"/>
            </a:pPr>
            <a:r>
              <a:rPr lang="es-ES"/>
              <a:t>Nanofilt</a:t>
            </a:r>
            <a:endParaRPr/>
          </a:p>
          <a:p>
            <a:pPr indent="-285750" lvl="1" marL="742950" rtl="0" algn="l">
              <a:spcBef>
                <a:spcPts val="400"/>
              </a:spcBef>
              <a:spcAft>
                <a:spcPts val="0"/>
              </a:spcAft>
              <a:buClr>
                <a:schemeClr val="dk1"/>
              </a:buClr>
              <a:buSzPts val="2000"/>
              <a:buChar char="–"/>
            </a:pPr>
            <a:r>
              <a:rPr lang="es-ES"/>
              <a:t>nanoq</a:t>
            </a:r>
            <a:endParaRPr b="0" u="none"/>
          </a:p>
        </p:txBody>
      </p:sp>
      <p:sp>
        <p:nvSpPr>
          <p:cNvPr id="665" name="Google Shape;665;p3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filtering</a:t>
            </a:r>
            <a:endParaRPr/>
          </a:p>
        </p:txBody>
      </p:sp>
      <p:sp>
        <p:nvSpPr>
          <p:cNvPr id="666" name="Google Shape;666;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67" name="Google Shape;66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668" name="Google Shape;66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8"/>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Fastp</a:t>
            </a:r>
            <a:endParaRPr/>
          </a:p>
        </p:txBody>
      </p:sp>
      <p:sp>
        <p:nvSpPr>
          <p:cNvPr id="675" name="Google Shape;675;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Tabla&#10;&#10;Descripción generada automáticamente" id="676" name="Google Shape;676;p38"/>
          <p:cNvPicPr preferRelativeResize="0"/>
          <p:nvPr/>
        </p:nvPicPr>
        <p:blipFill rotWithShape="1">
          <a:blip r:embed="rId3">
            <a:alphaModFix/>
          </a:blip>
          <a:srcRect b="0" l="0" r="12511" t="0"/>
          <a:stretch/>
        </p:blipFill>
        <p:spPr>
          <a:xfrm>
            <a:off x="746918" y="2348880"/>
            <a:ext cx="3681065" cy="4032448"/>
          </a:xfrm>
          <a:prstGeom prst="rect">
            <a:avLst/>
          </a:prstGeom>
          <a:noFill/>
          <a:ln>
            <a:noFill/>
          </a:ln>
        </p:spPr>
      </p:pic>
      <p:pic>
        <p:nvPicPr>
          <p:cNvPr descr="Gráfico, Gráfico de líneas&#10;&#10;Descripción generada automáticamente" id="677" name="Google Shape;677;p38"/>
          <p:cNvPicPr preferRelativeResize="0"/>
          <p:nvPr/>
        </p:nvPicPr>
        <p:blipFill rotWithShape="1">
          <a:blip r:embed="rId4">
            <a:alphaModFix/>
          </a:blip>
          <a:srcRect b="0" l="0" r="0" t="0"/>
          <a:stretch/>
        </p:blipFill>
        <p:spPr>
          <a:xfrm>
            <a:off x="4517082" y="2420888"/>
            <a:ext cx="4519414" cy="3678760"/>
          </a:xfrm>
          <a:prstGeom prst="rect">
            <a:avLst/>
          </a:prstGeom>
          <a:noFill/>
          <a:ln>
            <a:noFill/>
          </a:ln>
        </p:spPr>
      </p:pic>
      <p:sp>
        <p:nvSpPr>
          <p:cNvPr id="678" name="Google Shape;678;p3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filtering: fastp</a:t>
            </a:r>
            <a:endParaRPr/>
          </a:p>
        </p:txBody>
      </p:sp>
      <p:sp>
        <p:nvSpPr>
          <p:cNvPr id="679" name="Google Shape;679;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680" name="Google Shape;680;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9"/>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Sequencing quality filtering: </a:t>
            </a:r>
            <a:r>
              <a:rPr lang="es-ES" sz="2800"/>
              <a:t>Trimmomatic</a:t>
            </a:r>
            <a:endParaRPr/>
          </a:p>
        </p:txBody>
      </p:sp>
      <p:sp>
        <p:nvSpPr>
          <p:cNvPr id="687" name="Google Shape;687;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688" name="Google Shape;688;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89" name="Google Shape;689;p39"/>
          <p:cNvSpPr txBox="1"/>
          <p:nvPr/>
        </p:nvSpPr>
        <p:spPr>
          <a:xfrm>
            <a:off x="609600" y="845096"/>
            <a:ext cx="8229600" cy="7920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Consolas"/>
              <a:buNone/>
            </a:pPr>
            <a:r>
              <a:t/>
            </a:r>
            <a:endParaRPr sz="2800">
              <a:solidFill>
                <a:schemeClr val="dk1"/>
              </a:solidFill>
              <a:latin typeface="Consolas"/>
              <a:ea typeface="Consolas"/>
              <a:cs typeface="Consolas"/>
              <a:sym typeface="Consolas"/>
            </a:endParaRPr>
          </a:p>
        </p:txBody>
      </p:sp>
      <p:pic>
        <p:nvPicPr>
          <p:cNvPr id="690" name="Google Shape;690;p39"/>
          <p:cNvPicPr preferRelativeResize="0"/>
          <p:nvPr/>
        </p:nvPicPr>
        <p:blipFill rotWithShape="1">
          <a:blip r:embed="rId3">
            <a:alphaModFix/>
          </a:blip>
          <a:srcRect b="0" l="0" r="0" t="0"/>
          <a:stretch/>
        </p:blipFill>
        <p:spPr>
          <a:xfrm>
            <a:off x="0" y="2411420"/>
            <a:ext cx="9144000" cy="3681876"/>
          </a:xfrm>
          <a:prstGeom prst="rect">
            <a:avLst/>
          </a:prstGeom>
          <a:noFill/>
          <a:ln>
            <a:noFill/>
          </a:ln>
        </p:spPr>
      </p:pic>
      <p:sp>
        <p:nvSpPr>
          <p:cNvPr id="691" name="Google Shape;691;p39"/>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sz="2000"/>
              <a:t>Trimmomatic</a:t>
            </a:r>
            <a:endParaRPr/>
          </a:p>
        </p:txBody>
      </p:sp>
      <p:sp>
        <p:nvSpPr>
          <p:cNvPr id="692" name="Google Shape;692;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3"/>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u="none"/>
              <a:t>Example of quality filtering</a:t>
            </a:r>
            <a:endParaRPr/>
          </a:p>
        </p:txBody>
      </p:sp>
      <p:sp>
        <p:nvSpPr>
          <p:cNvPr id="699" name="Google Shape;699;p43"/>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Sequence filtering</a:t>
            </a:r>
            <a:endParaRPr/>
          </a:p>
        </p:txBody>
      </p:sp>
      <p:pic>
        <p:nvPicPr>
          <p:cNvPr id="700" name="Google Shape;700;p43"/>
          <p:cNvPicPr preferRelativeResize="0"/>
          <p:nvPr/>
        </p:nvPicPr>
        <p:blipFill rotWithShape="1">
          <a:blip r:embed="rId3">
            <a:alphaModFix/>
          </a:blip>
          <a:srcRect b="0" l="0" r="0" t="0"/>
          <a:stretch/>
        </p:blipFill>
        <p:spPr>
          <a:xfrm>
            <a:off x="107505" y="2420888"/>
            <a:ext cx="4608512" cy="3920296"/>
          </a:xfrm>
          <a:prstGeom prst="rect">
            <a:avLst/>
          </a:prstGeom>
          <a:noFill/>
          <a:ln>
            <a:noFill/>
          </a:ln>
        </p:spPr>
      </p:pic>
      <p:pic>
        <p:nvPicPr>
          <p:cNvPr id="701" name="Google Shape;701;p43"/>
          <p:cNvPicPr preferRelativeResize="0"/>
          <p:nvPr/>
        </p:nvPicPr>
        <p:blipFill rotWithShape="1">
          <a:blip r:embed="rId4">
            <a:alphaModFix/>
          </a:blip>
          <a:srcRect b="0" l="0" r="0" t="0"/>
          <a:stretch/>
        </p:blipFill>
        <p:spPr>
          <a:xfrm>
            <a:off x="4607496" y="2420888"/>
            <a:ext cx="4536504" cy="3920296"/>
          </a:xfrm>
          <a:prstGeom prst="rect">
            <a:avLst/>
          </a:prstGeom>
          <a:noFill/>
          <a:ln>
            <a:noFill/>
          </a:ln>
        </p:spPr>
      </p:pic>
      <p:sp>
        <p:nvSpPr>
          <p:cNvPr id="702" name="Google Shape;70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03" name="Google Shape;70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04" name="Google Shape;704;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4"/>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Sequence filtering: stats with MultiQC</a:t>
            </a:r>
            <a:endParaRPr/>
          </a:p>
        </p:txBody>
      </p:sp>
      <p:sp>
        <p:nvSpPr>
          <p:cNvPr id="711" name="Google Shape;71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12" name="Google Shape;71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13" name="Google Shape;713;p44"/>
          <p:cNvSpPr txBox="1"/>
          <p:nvPr/>
        </p:nvSpPr>
        <p:spPr>
          <a:xfrm>
            <a:off x="609600" y="845096"/>
            <a:ext cx="8229600" cy="7920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Consolas"/>
              <a:buNone/>
            </a:pPr>
            <a:r>
              <a:t/>
            </a:r>
            <a:endParaRPr sz="2800">
              <a:solidFill>
                <a:schemeClr val="dk1"/>
              </a:solidFill>
              <a:latin typeface="Consolas"/>
              <a:ea typeface="Consolas"/>
              <a:cs typeface="Consolas"/>
              <a:sym typeface="Consolas"/>
            </a:endParaRPr>
          </a:p>
        </p:txBody>
      </p:sp>
      <p:pic>
        <p:nvPicPr>
          <p:cNvPr id="714" name="Google Shape;714;p44"/>
          <p:cNvPicPr preferRelativeResize="0"/>
          <p:nvPr/>
        </p:nvPicPr>
        <p:blipFill rotWithShape="1">
          <a:blip r:embed="rId3">
            <a:alphaModFix/>
          </a:blip>
          <a:srcRect b="0" l="0" r="0" t="0"/>
          <a:stretch/>
        </p:blipFill>
        <p:spPr>
          <a:xfrm>
            <a:off x="449796" y="2564904"/>
            <a:ext cx="8244408" cy="3152886"/>
          </a:xfrm>
          <a:prstGeom prst="rect">
            <a:avLst/>
          </a:prstGeom>
          <a:noFill/>
          <a:ln>
            <a:noFill/>
          </a:ln>
        </p:spPr>
      </p:pic>
      <p:sp>
        <p:nvSpPr>
          <p:cNvPr id="715" name="Google Shape;71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45"/>
          <p:cNvPicPr preferRelativeResize="0"/>
          <p:nvPr>
            <p:ph idx="1" type="body"/>
          </p:nvPr>
        </p:nvPicPr>
        <p:blipFill rotWithShape="1">
          <a:blip r:embed="rId3">
            <a:alphaModFix/>
          </a:blip>
          <a:srcRect b="0" l="0" r="0" t="0"/>
          <a:stretch/>
        </p:blipFill>
        <p:spPr>
          <a:xfrm>
            <a:off x="1579811" y="1778000"/>
            <a:ext cx="5984378" cy="4443413"/>
          </a:xfrm>
          <a:prstGeom prst="rect">
            <a:avLst/>
          </a:prstGeom>
          <a:noFill/>
          <a:ln>
            <a:noFill/>
          </a:ln>
        </p:spPr>
      </p:pic>
      <p:sp>
        <p:nvSpPr>
          <p:cNvPr id="722" name="Google Shape;722;p45"/>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onsolas"/>
              <a:buNone/>
            </a:pPr>
            <a:r>
              <a:rPr lang="es-ES"/>
              <a:t>Quality filtering in metagenomic samples</a:t>
            </a:r>
            <a:endParaRPr/>
          </a:p>
        </p:txBody>
      </p:sp>
      <p:sp>
        <p:nvSpPr>
          <p:cNvPr id="723" name="Google Shape;72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24" name="Google Shape;72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25" name="Google Shape;72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6"/>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onsolas"/>
              <a:buNone/>
            </a:pPr>
            <a:r>
              <a:rPr lang="es-ES"/>
              <a:t>Quality filtering in metagenomic samples</a:t>
            </a:r>
            <a:endParaRPr/>
          </a:p>
        </p:txBody>
      </p:sp>
      <p:sp>
        <p:nvSpPr>
          <p:cNvPr id="732" name="Google Shape;732;p46"/>
          <p:cNvSpPr/>
          <p:nvPr/>
        </p:nvSpPr>
        <p:spPr>
          <a:xfrm>
            <a:off x="1763688" y="3861048"/>
            <a:ext cx="5760640" cy="216024"/>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46"/>
          <p:cNvSpPr/>
          <p:nvPr/>
        </p:nvSpPr>
        <p:spPr>
          <a:xfrm>
            <a:off x="1691680" y="2564904"/>
            <a:ext cx="3852292" cy="15330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46"/>
          <p:cNvSpPr/>
          <p:nvPr/>
        </p:nvSpPr>
        <p:spPr>
          <a:xfrm>
            <a:off x="3711961" y="3315241"/>
            <a:ext cx="3816424" cy="12305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46"/>
          <p:cNvSpPr txBox="1"/>
          <p:nvPr/>
        </p:nvSpPr>
        <p:spPr>
          <a:xfrm>
            <a:off x="2585290" y="2204864"/>
            <a:ext cx="11266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300 pb R1</a:t>
            </a:r>
            <a:endParaRPr/>
          </a:p>
        </p:txBody>
      </p:sp>
      <p:sp>
        <p:nvSpPr>
          <p:cNvPr id="736" name="Google Shape;736;p46"/>
          <p:cNvSpPr txBox="1"/>
          <p:nvPr/>
        </p:nvSpPr>
        <p:spPr>
          <a:xfrm>
            <a:off x="4211960" y="2708920"/>
            <a:ext cx="1368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150pb overlap</a:t>
            </a:r>
            <a:endParaRPr sz="1800">
              <a:solidFill>
                <a:schemeClr val="dk1"/>
              </a:solidFill>
              <a:latin typeface="Calibri"/>
              <a:ea typeface="Calibri"/>
              <a:cs typeface="Calibri"/>
              <a:sym typeface="Calibri"/>
            </a:endParaRPr>
          </a:p>
        </p:txBody>
      </p:sp>
      <p:sp>
        <p:nvSpPr>
          <p:cNvPr id="737" name="Google Shape;737;p46"/>
          <p:cNvSpPr txBox="1"/>
          <p:nvPr/>
        </p:nvSpPr>
        <p:spPr>
          <a:xfrm>
            <a:off x="5004048" y="3422071"/>
            <a:ext cx="1796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300pb R2</a:t>
            </a:r>
            <a:endParaRPr/>
          </a:p>
        </p:txBody>
      </p:sp>
      <p:cxnSp>
        <p:nvCxnSpPr>
          <p:cNvPr id="738" name="Google Shape;738;p46"/>
          <p:cNvCxnSpPr>
            <a:stCxn id="733" idx="2"/>
            <a:endCxn id="734" idx="1"/>
          </p:cNvCxnSpPr>
          <p:nvPr/>
        </p:nvCxnSpPr>
        <p:spPr>
          <a:xfrm>
            <a:off x="3617826" y="2718212"/>
            <a:ext cx="94200" cy="658500"/>
          </a:xfrm>
          <a:prstGeom prst="straightConnector1">
            <a:avLst/>
          </a:prstGeom>
          <a:noFill/>
          <a:ln cap="flat" cmpd="sng" w="9525">
            <a:solidFill>
              <a:srgbClr val="4A7DBA"/>
            </a:solidFill>
            <a:prstDash val="solid"/>
            <a:round/>
            <a:headEnd len="sm" w="sm" type="none"/>
            <a:tailEnd len="sm" w="sm" type="none"/>
          </a:ln>
        </p:spPr>
      </p:cxnSp>
      <p:cxnSp>
        <p:nvCxnSpPr>
          <p:cNvPr id="739" name="Google Shape;739;p46"/>
          <p:cNvCxnSpPr>
            <a:stCxn id="733" idx="3"/>
            <a:endCxn id="734" idx="0"/>
          </p:cNvCxnSpPr>
          <p:nvPr/>
        </p:nvCxnSpPr>
        <p:spPr>
          <a:xfrm>
            <a:off x="5543972" y="2641558"/>
            <a:ext cx="76200" cy="673800"/>
          </a:xfrm>
          <a:prstGeom prst="straightConnector1">
            <a:avLst/>
          </a:prstGeom>
          <a:noFill/>
          <a:ln cap="flat" cmpd="sng" w="9525">
            <a:solidFill>
              <a:srgbClr val="4A7DBA"/>
            </a:solidFill>
            <a:prstDash val="solid"/>
            <a:round/>
            <a:headEnd len="sm" w="sm" type="none"/>
            <a:tailEnd len="sm" w="sm" type="none"/>
          </a:ln>
        </p:spPr>
      </p:cxnSp>
      <p:sp>
        <p:nvSpPr>
          <p:cNvPr id="740" name="Google Shape;740;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41" name="Google Shape;741;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42" name="Google Shape;742;p46"/>
          <p:cNvSpPr txBox="1"/>
          <p:nvPr/>
        </p:nvSpPr>
        <p:spPr>
          <a:xfrm>
            <a:off x="3547863" y="4222368"/>
            <a:ext cx="204827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a:solidFill>
                  <a:schemeClr val="dk1"/>
                </a:solidFill>
                <a:latin typeface="Calibri"/>
                <a:ea typeface="Calibri"/>
                <a:cs typeface="Calibri"/>
                <a:sym typeface="Calibri"/>
              </a:rPr>
              <a:t>450 aprox. pb fragment   </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 V3-V4 16S region</a:t>
            </a:r>
            <a:endParaRPr sz="1800">
              <a:solidFill>
                <a:schemeClr val="dk1"/>
              </a:solidFill>
              <a:latin typeface="Calibri"/>
              <a:ea typeface="Calibri"/>
              <a:cs typeface="Calibri"/>
              <a:sym typeface="Calibri"/>
            </a:endParaRPr>
          </a:p>
        </p:txBody>
      </p:sp>
      <p:sp>
        <p:nvSpPr>
          <p:cNvPr id="743" name="Google Shape;743;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47"/>
          <p:cNvPicPr preferRelativeResize="0"/>
          <p:nvPr>
            <p:ph idx="1" type="body"/>
          </p:nvPr>
        </p:nvPicPr>
        <p:blipFill rotWithShape="1">
          <a:blip r:embed="rId3">
            <a:alphaModFix/>
          </a:blip>
          <a:srcRect b="0" l="0" r="0" t="0"/>
          <a:stretch/>
        </p:blipFill>
        <p:spPr>
          <a:xfrm>
            <a:off x="1449296" y="1778000"/>
            <a:ext cx="6245407" cy="4443413"/>
          </a:xfrm>
          <a:prstGeom prst="rect">
            <a:avLst/>
          </a:prstGeom>
          <a:noFill/>
          <a:ln>
            <a:noFill/>
          </a:ln>
        </p:spPr>
      </p:pic>
      <p:sp>
        <p:nvSpPr>
          <p:cNvPr id="750" name="Google Shape;750;p4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onsolas"/>
              <a:buNone/>
            </a:pPr>
            <a:r>
              <a:rPr lang="es-ES"/>
              <a:t>Quality filtering in metagenomic samples</a:t>
            </a:r>
            <a:endParaRPr/>
          </a:p>
        </p:txBody>
      </p:sp>
      <p:sp>
        <p:nvSpPr>
          <p:cNvPr id="751" name="Google Shape;751;p47"/>
          <p:cNvSpPr/>
          <p:nvPr/>
        </p:nvSpPr>
        <p:spPr>
          <a:xfrm>
            <a:off x="3203848" y="3645024"/>
            <a:ext cx="648072" cy="1656184"/>
          </a:xfrm>
          <a:prstGeom prst="ellipse">
            <a:avLst/>
          </a:prstGeom>
          <a:no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 name="Google Shape;752;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53" name="Google Shape;75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54" name="Google Shape;75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onsolas"/>
              <a:buNone/>
            </a:pPr>
            <a:r>
              <a:rPr lang="es-ES"/>
              <a:t>Quality filtering in metagenomic samples</a:t>
            </a:r>
            <a:endParaRPr/>
          </a:p>
        </p:txBody>
      </p:sp>
      <p:sp>
        <p:nvSpPr>
          <p:cNvPr id="761" name="Google Shape;761;p48"/>
          <p:cNvSpPr/>
          <p:nvPr/>
        </p:nvSpPr>
        <p:spPr>
          <a:xfrm>
            <a:off x="1475656" y="3861048"/>
            <a:ext cx="5760640" cy="216024"/>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48"/>
          <p:cNvSpPr/>
          <p:nvPr/>
        </p:nvSpPr>
        <p:spPr>
          <a:xfrm>
            <a:off x="1403648" y="2643840"/>
            <a:ext cx="1728192" cy="146379"/>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48"/>
          <p:cNvSpPr/>
          <p:nvPr/>
        </p:nvSpPr>
        <p:spPr>
          <a:xfrm>
            <a:off x="5220071" y="3273625"/>
            <a:ext cx="2020281" cy="16466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48"/>
          <p:cNvSpPr txBox="1"/>
          <p:nvPr/>
        </p:nvSpPr>
        <p:spPr>
          <a:xfrm>
            <a:off x="3675855" y="4225518"/>
            <a:ext cx="179614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a:solidFill>
                  <a:schemeClr val="dk1"/>
                </a:solidFill>
                <a:latin typeface="Calibri"/>
                <a:ea typeface="Calibri"/>
                <a:cs typeface="Calibri"/>
                <a:sym typeface="Calibri"/>
              </a:rPr>
              <a:t>450 aprox. pb fragment   </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 V3-V4 16S region</a:t>
            </a:r>
            <a:endParaRPr sz="1800">
              <a:solidFill>
                <a:schemeClr val="dk1"/>
              </a:solidFill>
              <a:latin typeface="Calibri"/>
              <a:ea typeface="Calibri"/>
              <a:cs typeface="Calibri"/>
              <a:sym typeface="Calibri"/>
            </a:endParaRPr>
          </a:p>
        </p:txBody>
      </p:sp>
      <p:sp>
        <p:nvSpPr>
          <p:cNvPr id="765" name="Google Shape;765;p48"/>
          <p:cNvSpPr txBox="1"/>
          <p:nvPr/>
        </p:nvSpPr>
        <p:spPr>
          <a:xfrm>
            <a:off x="1704408" y="2179681"/>
            <a:ext cx="11266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100 pb R1</a:t>
            </a:r>
            <a:endParaRPr/>
          </a:p>
        </p:txBody>
      </p:sp>
      <p:sp>
        <p:nvSpPr>
          <p:cNvPr id="766" name="Google Shape;766;p48"/>
          <p:cNvSpPr txBox="1"/>
          <p:nvPr/>
        </p:nvSpPr>
        <p:spPr>
          <a:xfrm>
            <a:off x="3707905" y="2852936"/>
            <a:ext cx="1368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No overlap</a:t>
            </a:r>
            <a:endParaRPr sz="1800">
              <a:solidFill>
                <a:schemeClr val="dk1"/>
              </a:solidFill>
              <a:latin typeface="Calibri"/>
              <a:ea typeface="Calibri"/>
              <a:cs typeface="Calibri"/>
              <a:sym typeface="Calibri"/>
            </a:endParaRPr>
          </a:p>
        </p:txBody>
      </p:sp>
      <p:sp>
        <p:nvSpPr>
          <p:cNvPr id="767" name="Google Shape;767;p48"/>
          <p:cNvSpPr txBox="1"/>
          <p:nvPr/>
        </p:nvSpPr>
        <p:spPr>
          <a:xfrm>
            <a:off x="5220071" y="3438292"/>
            <a:ext cx="1796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100 pb R2</a:t>
            </a:r>
            <a:endParaRPr sz="1800">
              <a:solidFill>
                <a:schemeClr val="dk1"/>
              </a:solidFill>
              <a:latin typeface="Calibri"/>
              <a:ea typeface="Calibri"/>
              <a:cs typeface="Calibri"/>
              <a:sym typeface="Calibri"/>
            </a:endParaRPr>
          </a:p>
        </p:txBody>
      </p:sp>
      <p:sp>
        <p:nvSpPr>
          <p:cNvPr id="768" name="Google Shape;76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769" name="Google Shape;76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70" name="Google Shape;770;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Each base has an assigned quality score</a:t>
            </a:r>
            <a:endParaRPr/>
          </a:p>
          <a:p>
            <a:pPr indent="-285750" lvl="1" marL="742950" rtl="0" algn="l">
              <a:spcBef>
                <a:spcPts val="400"/>
              </a:spcBef>
              <a:spcAft>
                <a:spcPts val="0"/>
              </a:spcAft>
              <a:buClr>
                <a:schemeClr val="dk1"/>
              </a:buClr>
              <a:buSzPts val="2000"/>
              <a:buChar char="–"/>
            </a:pPr>
            <a:r>
              <a:rPr lang="es-ES"/>
              <a:t>Sequencing quality scores measure the probability that a base is called incorrectly</a:t>
            </a:r>
            <a:r>
              <a:rPr b="0" lang="es-ES" u="none"/>
              <a:t>  </a:t>
            </a:r>
            <a:endParaRPr/>
          </a:p>
          <a:p>
            <a:pPr indent="-342900" lvl="0" marL="342900" rtl="0" algn="l">
              <a:spcBef>
                <a:spcPts val="400"/>
              </a:spcBef>
              <a:spcAft>
                <a:spcPts val="0"/>
              </a:spcAft>
              <a:buClr>
                <a:schemeClr val="dk1"/>
              </a:buClr>
              <a:buSzPts val="2000"/>
              <a:buChar char="•"/>
            </a:pPr>
            <a:r>
              <a:rPr b="0" lang="es-ES" u="none"/>
              <a:t>How is it calculated?</a:t>
            </a:r>
            <a:endParaRPr/>
          </a:p>
          <a:p>
            <a:pPr indent="-215900" lvl="0" marL="342900" rtl="0" algn="l">
              <a:spcBef>
                <a:spcPts val="400"/>
              </a:spcBef>
              <a:spcAft>
                <a:spcPts val="0"/>
              </a:spcAft>
              <a:buClr>
                <a:schemeClr val="dk1"/>
              </a:buClr>
              <a:buSzPts val="2000"/>
              <a:buNone/>
            </a:pPr>
            <a:r>
              <a:t/>
            </a:r>
            <a:endParaRPr/>
          </a:p>
          <a:p>
            <a:pPr indent="0" lvl="0" marL="0" rtl="0" algn="l">
              <a:spcBef>
                <a:spcPts val="400"/>
              </a:spcBef>
              <a:spcAft>
                <a:spcPts val="0"/>
              </a:spcAft>
              <a:buClr>
                <a:schemeClr val="dk1"/>
              </a:buClr>
              <a:buSzPts val="2000"/>
              <a:buNone/>
            </a:pPr>
            <a:r>
              <a:t/>
            </a:r>
            <a:endParaRPr/>
          </a:p>
        </p:txBody>
      </p:sp>
      <p:sp>
        <p:nvSpPr>
          <p:cNvPr id="186" name="Google Shape;186;p5"/>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FASTQ format</a:t>
            </a:r>
            <a:endParaRPr/>
          </a:p>
        </p:txBody>
      </p:sp>
      <p:grpSp>
        <p:nvGrpSpPr>
          <p:cNvPr id="187" name="Google Shape;187;p5"/>
          <p:cNvGrpSpPr/>
          <p:nvPr/>
        </p:nvGrpSpPr>
        <p:grpSpPr>
          <a:xfrm>
            <a:off x="697716" y="3068960"/>
            <a:ext cx="7748565" cy="2187561"/>
            <a:chOff x="1" y="0"/>
            <a:chExt cx="7748565" cy="2187561"/>
          </a:xfrm>
        </p:grpSpPr>
        <p:sp>
          <p:nvSpPr>
            <p:cNvPr id="188" name="Google Shape;188;p5"/>
            <p:cNvSpPr/>
            <p:nvPr/>
          </p:nvSpPr>
          <p:spPr>
            <a:xfrm>
              <a:off x="1" y="0"/>
              <a:ext cx="7748565" cy="2187561"/>
            </a:xfrm>
            <a:prstGeom prst="rightArrow">
              <a:avLst>
                <a:gd fmla="val 50000" name="adj1"/>
                <a:gd fmla="val 50000" name="adj2"/>
              </a:avLst>
            </a:prstGeom>
            <a:solidFill>
              <a:srgbClr val="D7D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37035" y="656268"/>
              <a:ext cx="2324570" cy="875024"/>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a:off x="279750" y="698983"/>
              <a:ext cx="2239140" cy="789594"/>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chemeClr val="lt1"/>
                </a:buClr>
                <a:buSzPts val="2200"/>
                <a:buFont typeface="Calibri"/>
                <a:buNone/>
              </a:pPr>
              <a:r>
                <a:rPr lang="es-ES" sz="2200">
                  <a:solidFill>
                    <a:schemeClr val="lt1"/>
                  </a:solidFill>
                  <a:latin typeface="Calibri"/>
                  <a:ea typeface="Calibri"/>
                  <a:cs typeface="Calibri"/>
                  <a:sym typeface="Calibri"/>
                </a:rPr>
                <a:t>Error probability	</a:t>
              </a:r>
              <a:endParaRPr/>
            </a:p>
          </p:txBody>
        </p:sp>
        <p:sp>
          <p:nvSpPr>
            <p:cNvPr id="191" name="Google Shape;191;p5"/>
            <p:cNvSpPr/>
            <p:nvPr/>
          </p:nvSpPr>
          <p:spPr>
            <a:xfrm>
              <a:off x="2711999" y="656268"/>
              <a:ext cx="2324570" cy="875024"/>
            </a:xfrm>
            <a:prstGeom prst="roundRect">
              <a:avLst>
                <a:gd fmla="val 16667" name="adj"/>
              </a:avLst>
            </a:prstGeom>
            <a:solidFill>
              <a:srgbClr val="5665B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txBox="1"/>
            <p:nvPr/>
          </p:nvSpPr>
          <p:spPr>
            <a:xfrm>
              <a:off x="2754714" y="698983"/>
              <a:ext cx="2239140" cy="789594"/>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chemeClr val="lt1"/>
                </a:buClr>
                <a:buSzPts val="2200"/>
                <a:buFont typeface="Calibri"/>
                <a:buNone/>
              </a:pPr>
              <a:r>
                <a:rPr lang="es-ES" sz="2200">
                  <a:solidFill>
                    <a:schemeClr val="lt1"/>
                  </a:solidFill>
                  <a:latin typeface="Calibri"/>
                  <a:ea typeface="Calibri"/>
                  <a:cs typeface="Calibri"/>
                  <a:sym typeface="Calibri"/>
                </a:rPr>
                <a:t>Phred transforming</a:t>
              </a:r>
              <a:endParaRPr sz="2200">
                <a:solidFill>
                  <a:schemeClr val="lt1"/>
                </a:solidFill>
                <a:latin typeface="Calibri"/>
                <a:ea typeface="Calibri"/>
                <a:cs typeface="Calibri"/>
                <a:sym typeface="Calibri"/>
              </a:endParaRPr>
            </a:p>
          </p:txBody>
        </p:sp>
        <p:sp>
          <p:nvSpPr>
            <p:cNvPr id="193" name="Google Shape;193;p5"/>
            <p:cNvSpPr/>
            <p:nvPr/>
          </p:nvSpPr>
          <p:spPr>
            <a:xfrm>
              <a:off x="5186963" y="656268"/>
              <a:ext cx="2324570" cy="875024"/>
            </a:xfrm>
            <a:prstGeom prst="roundRect">
              <a:avLst>
                <a:gd fmla="val 16667" name="adj"/>
              </a:avLst>
            </a:prstGeom>
            <a:solidFill>
              <a:srgbClr val="4AA9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txBox="1"/>
            <p:nvPr/>
          </p:nvSpPr>
          <p:spPr>
            <a:xfrm>
              <a:off x="5229678" y="698983"/>
              <a:ext cx="2239140" cy="789594"/>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chemeClr val="lt1"/>
                </a:buClr>
                <a:buSzPts val="2200"/>
                <a:buFont typeface="Calibri"/>
                <a:buNone/>
              </a:pPr>
              <a:r>
                <a:rPr lang="es-ES" sz="2200">
                  <a:solidFill>
                    <a:schemeClr val="lt1"/>
                  </a:solidFill>
                  <a:latin typeface="Calibri"/>
                  <a:ea typeface="Calibri"/>
                  <a:cs typeface="Calibri"/>
                  <a:sym typeface="Calibri"/>
                </a:rPr>
                <a:t>ASCII encoding</a:t>
              </a:r>
              <a:endParaRPr sz="2200">
                <a:solidFill>
                  <a:schemeClr val="lt1"/>
                </a:solidFill>
                <a:latin typeface="Calibri"/>
                <a:ea typeface="Calibri"/>
                <a:cs typeface="Calibri"/>
                <a:sym typeface="Calibri"/>
              </a:endParaRPr>
            </a:p>
          </p:txBody>
        </p:sp>
      </p:grpSp>
      <p:sp>
        <p:nvSpPr>
          <p:cNvPr id="195" name="Google Shape;19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196" name="Google Shape;19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7" name="Google Shape;197;p5"/>
          <p:cNvPicPr preferRelativeResize="0"/>
          <p:nvPr/>
        </p:nvPicPr>
        <p:blipFill rotWithShape="1">
          <a:blip r:embed="rId3">
            <a:alphaModFix/>
          </a:blip>
          <a:srcRect b="12690" l="389" r="-388" t="59407"/>
          <a:stretch/>
        </p:blipFill>
        <p:spPr>
          <a:xfrm>
            <a:off x="1259632" y="5632955"/>
            <a:ext cx="6287732" cy="338193"/>
          </a:xfrm>
          <a:prstGeom prst="rect">
            <a:avLst/>
          </a:prstGeom>
          <a:noFill/>
          <a:ln>
            <a:noFill/>
          </a:ln>
        </p:spPr>
      </p:pic>
      <p:cxnSp>
        <p:nvCxnSpPr>
          <p:cNvPr id="198" name="Google Shape;198;p5"/>
          <p:cNvCxnSpPr/>
          <p:nvPr/>
        </p:nvCxnSpPr>
        <p:spPr>
          <a:xfrm flipH="1">
            <a:off x="6053982" y="4593677"/>
            <a:ext cx="229766" cy="1039278"/>
          </a:xfrm>
          <a:prstGeom prst="straightConnector1">
            <a:avLst/>
          </a:prstGeom>
          <a:noFill/>
          <a:ln cap="flat" cmpd="sng" w="57150">
            <a:solidFill>
              <a:srgbClr val="4A7DBA"/>
            </a:solidFill>
            <a:prstDash val="solid"/>
            <a:round/>
            <a:headEnd len="sm" w="sm" type="none"/>
            <a:tailEnd len="med" w="med" type="triangle"/>
          </a:ln>
        </p:spPr>
      </p:cxnSp>
      <p:sp>
        <p:nvSpPr>
          <p:cNvPr id="199" name="Google Shape;199;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9"/>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Questions?</a:t>
            </a:r>
            <a:endParaRPr/>
          </a:p>
        </p:txBody>
      </p:sp>
      <p:sp>
        <p:nvSpPr>
          <p:cNvPr id="777" name="Google Shape;777;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78" name="Google Shape;778;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
        <p:nvSpPr>
          <p:cNvPr id="779" name="Google Shape;779;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txBox="1"/>
          <p:nvPr>
            <p:ph idx="1" type="body"/>
          </p:nvPr>
        </p:nvSpPr>
        <p:spPr>
          <a:xfrm>
            <a:off x="457200" y="1700808"/>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s-ES" u="none"/>
              <a:t>Light intensity </a:t>
            </a:r>
            <a:r>
              <a:rPr b="0" lang="es-ES" u="none"/>
              <a:t>is used to calculate the error probabilities</a:t>
            </a:r>
            <a:endParaRPr/>
          </a:p>
          <a:p>
            <a:pPr indent="-342900" lvl="0" marL="342900" rtl="0" algn="l">
              <a:spcBef>
                <a:spcPts val="400"/>
              </a:spcBef>
              <a:spcAft>
                <a:spcPts val="0"/>
              </a:spcAft>
              <a:buClr>
                <a:schemeClr val="dk1"/>
              </a:buClr>
              <a:buSzPts val="2000"/>
              <a:buChar char="•"/>
            </a:pPr>
            <a:r>
              <a:rPr b="0" lang="es-ES" u="none"/>
              <a:t>Convert error probability into Phred score quality - Ewing B, Green P. (1998)</a:t>
            </a:r>
            <a:endParaRPr/>
          </a:p>
          <a:p>
            <a:pPr indent="-342900" lvl="0" marL="342900" rtl="0" algn="l">
              <a:spcBef>
                <a:spcPts val="400"/>
              </a:spcBef>
              <a:spcAft>
                <a:spcPts val="0"/>
              </a:spcAft>
              <a:buClr>
                <a:schemeClr val="dk1"/>
              </a:buClr>
              <a:buSzPts val="2000"/>
              <a:buChar char="•"/>
            </a:pPr>
            <a:r>
              <a:rPr b="0" lang="es-ES" u="none"/>
              <a:t>Phred originated as an algorithmic approach that considered Sanger sequencing metrics, such as </a:t>
            </a:r>
            <a:r>
              <a:rPr lang="es-ES" u="none"/>
              <a:t>peak resolution and shape</a:t>
            </a:r>
            <a:endParaRPr/>
          </a:p>
        </p:txBody>
      </p:sp>
      <p:sp>
        <p:nvSpPr>
          <p:cNvPr id="206" name="Google Shape;206;p6"/>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Phred quality and error probability</a:t>
            </a:r>
            <a:endParaRPr/>
          </a:p>
        </p:txBody>
      </p:sp>
      <p:sp>
        <p:nvSpPr>
          <p:cNvPr id="207" name="Google Shape;20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08" name="Google Shape;20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9" name="Google Shape;209;p6"/>
          <p:cNvPicPr preferRelativeResize="0"/>
          <p:nvPr/>
        </p:nvPicPr>
        <p:blipFill rotWithShape="1">
          <a:blip r:embed="rId3">
            <a:alphaModFix/>
          </a:blip>
          <a:srcRect b="0" l="21453" r="0" t="0"/>
          <a:stretch/>
        </p:blipFill>
        <p:spPr>
          <a:xfrm>
            <a:off x="862495" y="4173130"/>
            <a:ext cx="4090666" cy="1603912"/>
          </a:xfrm>
          <a:prstGeom prst="rect">
            <a:avLst/>
          </a:prstGeom>
          <a:noFill/>
          <a:ln>
            <a:noFill/>
          </a:ln>
        </p:spPr>
      </p:pic>
      <p:pic>
        <p:nvPicPr>
          <p:cNvPr id="210" name="Google Shape;210;p6"/>
          <p:cNvPicPr preferRelativeResize="0"/>
          <p:nvPr/>
        </p:nvPicPr>
        <p:blipFill rotWithShape="1">
          <a:blip r:embed="rId4">
            <a:alphaModFix/>
          </a:blip>
          <a:srcRect b="0" l="46451" r="0" t="40550"/>
          <a:stretch/>
        </p:blipFill>
        <p:spPr>
          <a:xfrm>
            <a:off x="5667457" y="3849122"/>
            <a:ext cx="2455657" cy="2047886"/>
          </a:xfrm>
          <a:prstGeom prst="rect">
            <a:avLst/>
          </a:prstGeom>
          <a:noFill/>
          <a:ln>
            <a:noFill/>
          </a:ln>
        </p:spPr>
      </p:pic>
      <p:pic>
        <p:nvPicPr>
          <p:cNvPr descr="Wellcome Sanger Institute logo" id="211" name="Google Shape;211;p6"/>
          <p:cNvPicPr preferRelativeResize="0"/>
          <p:nvPr/>
        </p:nvPicPr>
        <p:blipFill rotWithShape="1">
          <a:blip r:embed="rId5">
            <a:alphaModFix/>
          </a:blip>
          <a:srcRect b="0" l="0" r="0" t="0"/>
          <a:stretch/>
        </p:blipFill>
        <p:spPr>
          <a:xfrm>
            <a:off x="862495" y="5777042"/>
            <a:ext cx="1547664" cy="532278"/>
          </a:xfrm>
          <a:prstGeom prst="rect">
            <a:avLst/>
          </a:prstGeom>
          <a:noFill/>
          <a:ln>
            <a:noFill/>
          </a:ln>
        </p:spPr>
      </p:pic>
      <p:pic>
        <p:nvPicPr>
          <p:cNvPr descr="Image result for illumina logo" id="212" name="Google Shape;212;p6"/>
          <p:cNvPicPr preferRelativeResize="0"/>
          <p:nvPr/>
        </p:nvPicPr>
        <p:blipFill rotWithShape="1">
          <a:blip r:embed="rId6">
            <a:alphaModFix/>
          </a:blip>
          <a:srcRect b="0" l="0" r="0" t="0"/>
          <a:stretch/>
        </p:blipFill>
        <p:spPr>
          <a:xfrm>
            <a:off x="5580112" y="5867054"/>
            <a:ext cx="1547664" cy="442266"/>
          </a:xfrm>
          <a:prstGeom prst="rect">
            <a:avLst/>
          </a:prstGeom>
          <a:noFill/>
          <a:ln>
            <a:noFill/>
          </a:ln>
        </p:spPr>
      </p:pic>
      <p:sp>
        <p:nvSpPr>
          <p:cNvPr id="213" name="Google Shape;21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idx="1" type="body"/>
          </p:nvPr>
        </p:nvSpPr>
        <p:spPr>
          <a:xfrm>
            <a:off x="457200" y="1700808"/>
            <a:ext cx="86868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Convert error probability into Phred score quality - in real time on Illumina platforms</a:t>
            </a:r>
            <a:endParaRPr/>
          </a:p>
          <a:p>
            <a:pPr indent="-342900" lvl="0" marL="342900" rtl="0" algn="l">
              <a:spcBef>
                <a:spcPts val="400"/>
              </a:spcBef>
              <a:spcAft>
                <a:spcPts val="0"/>
              </a:spcAft>
              <a:buClr>
                <a:schemeClr val="dk1"/>
              </a:buClr>
              <a:buSzPts val="2000"/>
              <a:buChar char="•"/>
            </a:pPr>
            <a:r>
              <a:rPr b="0" lang="es-ES" u="none"/>
              <a:t>Q scores are defined as a property that is logarithmically related to the base calling error probabilities (P)</a:t>
            </a:r>
            <a:endParaRPr/>
          </a:p>
          <a:p>
            <a:pPr indent="-342900" lvl="0" marL="342900" rtl="0" algn="l">
              <a:spcBef>
                <a:spcPts val="400"/>
              </a:spcBef>
              <a:spcAft>
                <a:spcPts val="0"/>
              </a:spcAft>
              <a:buClr>
                <a:schemeClr val="dk1"/>
              </a:buClr>
              <a:buSzPts val="2000"/>
              <a:buChar char="•"/>
            </a:pPr>
            <a:r>
              <a:rPr b="0" lang="es-ES" u="none"/>
              <a:t>Phred quality range between 0-40 for Sanger and Illumina 1.8+</a:t>
            </a:r>
            <a:endParaRPr/>
          </a:p>
        </p:txBody>
      </p:sp>
      <p:sp>
        <p:nvSpPr>
          <p:cNvPr id="220" name="Google Shape;220;p7"/>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Phred quality and error probability</a:t>
            </a:r>
            <a:endParaRPr/>
          </a:p>
        </p:txBody>
      </p:sp>
      <p:sp>
        <p:nvSpPr>
          <p:cNvPr id="221" name="Google Shape;22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22" name="Google Shape;22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23" name="Google Shape;223;p7"/>
          <p:cNvPicPr preferRelativeResize="0"/>
          <p:nvPr/>
        </p:nvPicPr>
        <p:blipFill rotWithShape="1">
          <a:blip r:embed="rId3">
            <a:alphaModFix/>
          </a:blip>
          <a:srcRect b="0" l="0" r="0" t="0"/>
          <a:stretch/>
        </p:blipFill>
        <p:spPr>
          <a:xfrm>
            <a:off x="347193" y="4005342"/>
            <a:ext cx="4925551" cy="2159961"/>
          </a:xfrm>
          <a:prstGeom prst="rect">
            <a:avLst/>
          </a:prstGeom>
          <a:noFill/>
          <a:ln>
            <a:noFill/>
          </a:ln>
        </p:spPr>
      </p:pic>
      <p:pic>
        <p:nvPicPr>
          <p:cNvPr id="224" name="Google Shape;224;p7"/>
          <p:cNvPicPr preferRelativeResize="0"/>
          <p:nvPr/>
        </p:nvPicPr>
        <p:blipFill rotWithShape="1">
          <a:blip r:embed="rId4">
            <a:alphaModFix/>
          </a:blip>
          <a:srcRect b="0" l="0" r="0" t="0"/>
          <a:stretch/>
        </p:blipFill>
        <p:spPr>
          <a:xfrm>
            <a:off x="2098102" y="3456493"/>
            <a:ext cx="1843460" cy="507339"/>
          </a:xfrm>
          <a:prstGeom prst="rect">
            <a:avLst/>
          </a:prstGeom>
          <a:noFill/>
          <a:ln>
            <a:noFill/>
          </a:ln>
        </p:spPr>
      </p:pic>
      <p:sp>
        <p:nvSpPr>
          <p:cNvPr id="225" name="Google Shape;225;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idx="1" type="body"/>
          </p:nvPr>
        </p:nvSpPr>
        <p:spPr>
          <a:xfrm>
            <a:off x="457200" y="1700808"/>
            <a:ext cx="86868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u="none"/>
              <a:t>Convert error probability into Phred score quality - in real time on Illumina platforms</a:t>
            </a:r>
            <a:endParaRPr/>
          </a:p>
          <a:p>
            <a:pPr indent="-342900" lvl="0" marL="342900" rtl="0" algn="l">
              <a:spcBef>
                <a:spcPts val="400"/>
              </a:spcBef>
              <a:spcAft>
                <a:spcPts val="0"/>
              </a:spcAft>
              <a:buClr>
                <a:schemeClr val="dk1"/>
              </a:buClr>
              <a:buSzPts val="2000"/>
              <a:buChar char="•"/>
            </a:pPr>
            <a:r>
              <a:rPr b="0" lang="es-ES" u="none"/>
              <a:t>Q scores are defined as a property that is logarithmically related to the base calling error probabilities (P)</a:t>
            </a:r>
            <a:endParaRPr/>
          </a:p>
          <a:p>
            <a:pPr indent="-342900" lvl="0" marL="342900" rtl="0" algn="l">
              <a:spcBef>
                <a:spcPts val="400"/>
              </a:spcBef>
              <a:spcAft>
                <a:spcPts val="0"/>
              </a:spcAft>
              <a:buClr>
                <a:schemeClr val="dk1"/>
              </a:buClr>
              <a:buSzPts val="2000"/>
              <a:buChar char="•"/>
            </a:pPr>
            <a:r>
              <a:rPr b="0" lang="es-ES" u="none"/>
              <a:t>Phred quality range between 0-40 for Sanger and Illumina 1.8+</a:t>
            </a:r>
            <a:endParaRPr/>
          </a:p>
        </p:txBody>
      </p:sp>
      <p:sp>
        <p:nvSpPr>
          <p:cNvPr id="232" name="Google Shape;232;p8"/>
          <p:cNvSpPr txBox="1"/>
          <p:nvPr>
            <p:ph type="title"/>
          </p:nvPr>
        </p:nvSpPr>
        <p:spPr>
          <a:xfrm>
            <a:off x="457200" y="692696"/>
            <a:ext cx="8229600" cy="7920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Phred quality and error probability</a:t>
            </a:r>
            <a:endParaRPr/>
          </a:p>
        </p:txBody>
      </p:sp>
      <p:sp>
        <p:nvSpPr>
          <p:cNvPr id="233" name="Google Shape;23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34" name="Google Shape;23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35" name="Google Shape;235;p8"/>
          <p:cNvPicPr preferRelativeResize="0"/>
          <p:nvPr/>
        </p:nvPicPr>
        <p:blipFill rotWithShape="1">
          <a:blip r:embed="rId3">
            <a:alphaModFix/>
          </a:blip>
          <a:srcRect b="0" l="0" r="0" t="0"/>
          <a:stretch/>
        </p:blipFill>
        <p:spPr>
          <a:xfrm>
            <a:off x="347193" y="4005342"/>
            <a:ext cx="4925551" cy="2159961"/>
          </a:xfrm>
          <a:prstGeom prst="rect">
            <a:avLst/>
          </a:prstGeom>
          <a:noFill/>
          <a:ln>
            <a:noFill/>
          </a:ln>
        </p:spPr>
      </p:pic>
      <p:pic>
        <p:nvPicPr>
          <p:cNvPr id="236" name="Google Shape;236;p8"/>
          <p:cNvPicPr preferRelativeResize="0"/>
          <p:nvPr/>
        </p:nvPicPr>
        <p:blipFill rotWithShape="1">
          <a:blip r:embed="rId4">
            <a:alphaModFix/>
          </a:blip>
          <a:srcRect b="0" l="0" r="0" t="0"/>
          <a:stretch/>
        </p:blipFill>
        <p:spPr>
          <a:xfrm>
            <a:off x="2098102" y="3456493"/>
            <a:ext cx="1843460" cy="507339"/>
          </a:xfrm>
          <a:prstGeom prst="rect">
            <a:avLst/>
          </a:prstGeom>
          <a:noFill/>
          <a:ln>
            <a:noFill/>
          </a:ln>
        </p:spPr>
      </p:pic>
      <p:sp>
        <p:nvSpPr>
          <p:cNvPr id="237" name="Google Shape;237;p8"/>
          <p:cNvSpPr txBox="1"/>
          <p:nvPr/>
        </p:nvSpPr>
        <p:spPr>
          <a:xfrm>
            <a:off x="6092747" y="3649732"/>
            <a:ext cx="259405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Error = 1 in 10.000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P = 0.0001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Q = -10*log10(0.0001)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Q = 40</a:t>
            </a:r>
            <a:endParaRPr/>
          </a:p>
        </p:txBody>
      </p:sp>
      <p:cxnSp>
        <p:nvCxnSpPr>
          <p:cNvPr id="238" name="Google Shape;238;p8"/>
          <p:cNvCxnSpPr/>
          <p:nvPr/>
        </p:nvCxnSpPr>
        <p:spPr>
          <a:xfrm>
            <a:off x="6732240" y="4005342"/>
            <a:ext cx="0" cy="503778"/>
          </a:xfrm>
          <a:prstGeom prst="straightConnector1">
            <a:avLst/>
          </a:prstGeom>
          <a:noFill/>
          <a:ln cap="flat" cmpd="sng" w="28575">
            <a:solidFill>
              <a:srgbClr val="4A7DBA"/>
            </a:solidFill>
            <a:prstDash val="solid"/>
            <a:round/>
            <a:headEnd len="sm" w="sm" type="none"/>
            <a:tailEnd len="med" w="med" type="triangle"/>
          </a:ln>
        </p:spPr>
      </p:cxnSp>
      <p:cxnSp>
        <p:nvCxnSpPr>
          <p:cNvPr id="239" name="Google Shape;239;p8"/>
          <p:cNvCxnSpPr/>
          <p:nvPr/>
        </p:nvCxnSpPr>
        <p:spPr>
          <a:xfrm>
            <a:off x="6588224" y="4797152"/>
            <a:ext cx="0" cy="503778"/>
          </a:xfrm>
          <a:prstGeom prst="straightConnector1">
            <a:avLst/>
          </a:prstGeom>
          <a:noFill/>
          <a:ln cap="flat" cmpd="sng" w="28575">
            <a:solidFill>
              <a:srgbClr val="4A7DBA"/>
            </a:solidFill>
            <a:prstDash val="solid"/>
            <a:round/>
            <a:headEnd len="sm" w="sm" type="none"/>
            <a:tailEnd len="med" w="med" type="triangle"/>
          </a:ln>
        </p:spPr>
      </p:cxnSp>
      <p:cxnSp>
        <p:nvCxnSpPr>
          <p:cNvPr id="240" name="Google Shape;240;p8"/>
          <p:cNvCxnSpPr/>
          <p:nvPr/>
        </p:nvCxnSpPr>
        <p:spPr>
          <a:xfrm>
            <a:off x="6444208" y="5661526"/>
            <a:ext cx="0" cy="503778"/>
          </a:xfrm>
          <a:prstGeom prst="straightConnector1">
            <a:avLst/>
          </a:prstGeom>
          <a:noFill/>
          <a:ln cap="flat" cmpd="sng" w="28575">
            <a:solidFill>
              <a:srgbClr val="4A7DBA"/>
            </a:solidFill>
            <a:prstDash val="solid"/>
            <a:round/>
            <a:headEnd len="sm" w="sm" type="none"/>
            <a:tailEnd len="med" w="med" type="triangle"/>
          </a:ln>
        </p:spPr>
      </p:cxnSp>
      <p:sp>
        <p:nvSpPr>
          <p:cNvPr id="241" name="Google Shape;24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9"/>
          <p:cNvSpPr txBox="1"/>
          <p:nvPr>
            <p:ph idx="1" type="body"/>
          </p:nvPr>
        </p:nvSpPr>
        <p:spPr>
          <a:xfrm>
            <a:off x="457200" y="1916832"/>
            <a:ext cx="8229600" cy="42093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lang="es-ES" sz="2000" u="none"/>
              <a:t>Convert Phred quality score into ASCII, </a:t>
            </a:r>
            <a:r>
              <a:rPr b="0" lang="es-ES" u="none"/>
              <a:t>a compact form, which uses only 1 byte per quality value</a:t>
            </a:r>
            <a:endParaRPr sz="2000"/>
          </a:p>
        </p:txBody>
      </p:sp>
      <p:sp>
        <p:nvSpPr>
          <p:cNvPr id="248" name="Google Shape;248;p9"/>
          <p:cNvSpPr txBox="1"/>
          <p:nvPr/>
        </p:nvSpPr>
        <p:spPr>
          <a:xfrm>
            <a:off x="5473874" y="2808616"/>
            <a:ext cx="3513108"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Phred+33 (Sanger and current Illumina). 0 Phred quality correspond to decimal 33, which is the symbol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Phred+64 (Solexa and Illumina 1.3-1.5)</a:t>
            </a:r>
            <a:endParaRPr/>
          </a:p>
        </p:txBody>
      </p:sp>
      <p:sp>
        <p:nvSpPr>
          <p:cNvPr id="249" name="Google Shape;24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a:t>Secuenciación de genomas  bacterianos: herramientas y aplicaciones</a:t>
            </a:r>
            <a:endParaRPr/>
          </a:p>
        </p:txBody>
      </p:sp>
      <p:sp>
        <p:nvSpPr>
          <p:cNvPr id="250" name="Google Shape;25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https://www.drive5.com/usearch/manual/qscores.gif" id="251" name="Google Shape;251;p9"/>
          <p:cNvPicPr preferRelativeResize="0"/>
          <p:nvPr/>
        </p:nvPicPr>
        <p:blipFill rotWithShape="1">
          <a:blip r:embed="rId3">
            <a:alphaModFix/>
          </a:blip>
          <a:srcRect b="0" l="0" r="0" t="0"/>
          <a:stretch/>
        </p:blipFill>
        <p:spPr>
          <a:xfrm>
            <a:off x="341341" y="2708920"/>
            <a:ext cx="5132533" cy="3219697"/>
          </a:xfrm>
          <a:prstGeom prst="rect">
            <a:avLst/>
          </a:prstGeom>
          <a:noFill/>
          <a:ln>
            <a:noFill/>
          </a:ln>
        </p:spPr>
      </p:pic>
      <p:sp>
        <p:nvSpPr>
          <p:cNvPr id="252" name="Google Shape;252;p9"/>
          <p:cNvSpPr txBox="1"/>
          <p:nvPr>
            <p:ph type="title"/>
          </p:nvPr>
        </p:nvSpPr>
        <p:spPr>
          <a:xfrm>
            <a:off x="628650" y="700647"/>
            <a:ext cx="7886700" cy="8660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onsolas"/>
              <a:buNone/>
            </a:pPr>
            <a:r>
              <a:rPr lang="es-ES"/>
              <a:t>Phred quality and error probability</a:t>
            </a:r>
            <a:endParaRPr/>
          </a:p>
        </p:txBody>
      </p:sp>
      <p:sp>
        <p:nvSpPr>
          <p:cNvPr id="253" name="Google Shape;25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29/10/2024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2018-09-27T09:17:10Z</dcterms:created>
  <dc:creator>Miguel Juliá</dc:creator>
</cp:coreProperties>
</file>